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4"/>
  </p:sldMasterIdLst>
  <p:notesMasterIdLst>
    <p:notesMasterId r:id="rId17"/>
  </p:notesMasterIdLst>
  <p:sldIdLst>
    <p:sldId id="256" r:id="rId5"/>
    <p:sldId id="339" r:id="rId6"/>
    <p:sldId id="283" r:id="rId7"/>
    <p:sldId id="278" r:id="rId8"/>
    <p:sldId id="340" r:id="rId9"/>
    <p:sldId id="344" r:id="rId10"/>
    <p:sldId id="342" r:id="rId11"/>
    <p:sldId id="346" r:id="rId12"/>
    <p:sldId id="347" r:id="rId13"/>
    <p:sldId id="348" r:id="rId14"/>
    <p:sldId id="349" r:id="rId15"/>
    <p:sldId id="287" r:id="rId1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4"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191" autoAdjust="0"/>
    <p:restoredTop sz="94660"/>
  </p:normalViewPr>
  <p:slideViewPr>
    <p:cSldViewPr snapToGrid="0">
      <p:cViewPr varScale="1">
        <p:scale>
          <a:sx n="72" d="100"/>
          <a:sy n="72" d="100"/>
        </p:scale>
        <p:origin x="894" y="6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F:\SPIL%202021-2023\VISTAS%20PUBLICAS\SURVEY%20MONKEY%20(datos%20por%20fecha)\INFORME%20DATOS%20Y%20COMENTARIOS%20POR%20PREGUNTA\Informe%20de%20datos%20y%20comentario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s-PR" sz="2400" b="1" dirty="0">
                <a:solidFill>
                  <a:schemeClr val="tx1"/>
                </a:solidFill>
                <a:latin typeface="Times New Roman" panose="02020603050405020304" pitchFamily="18" charset="0"/>
                <a:cs typeface="Times New Roman" panose="02020603050405020304" pitchFamily="18" charset="0"/>
              </a:rPr>
              <a:t>Grupo de edad:</a:t>
            </a:r>
          </a:p>
        </c:rich>
      </c:tx>
      <c:layout>
        <c:manualLayout>
          <c:xMode val="edge"/>
          <c:yMode val="edge"/>
          <c:x val="0.38408100994004862"/>
          <c:y val="2.045223597693245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'C:\Users\cevip\AppData\Local\Temp\Temp1_P3.zip\[Vistas públicas Plan Estatal de Vida Independiente 2021 - 2023.xlsx]Question 3'!$B$3</c:f>
              <c:strCache>
                <c:ptCount val="1"/>
                <c:pt idx="0">
                  <c:v>Responses</c:v>
                </c:pt>
              </c:strCache>
            </c:strRef>
          </c:tx>
          <c:spPr>
            <a:solidFill>
              <a:schemeClr val="accent1"/>
            </a:solidFill>
            <a:ln>
              <a:noFill/>
            </a:ln>
            <a:effectLst/>
          </c:spPr>
          <c:invertIfNegative val="0"/>
          <c:cat>
            <c:strRef>
              <c:f>'[3]Question 3'!$A$4:$A$8</c:f>
              <c:strCache>
                <c:ptCount val="5"/>
                <c:pt idx="0">
                  <c:v>18 años o menos.</c:v>
                </c:pt>
                <c:pt idx="1">
                  <c:v>19 - 24 años.</c:v>
                </c:pt>
                <c:pt idx="2">
                  <c:v>25 - 34 años.</c:v>
                </c:pt>
                <c:pt idx="3">
                  <c:v>35 - 59 años.</c:v>
                </c:pt>
                <c:pt idx="4">
                  <c:v>60 años o más.</c:v>
                </c:pt>
              </c:strCache>
            </c:strRef>
          </c:cat>
          <c:val>
            <c:numRef>
              <c:f>'[3]Question 3'!$B$4:$B$8</c:f>
              <c:numCache>
                <c:formatCode>General</c:formatCode>
                <c:ptCount val="5"/>
                <c:pt idx="0">
                  <c:v>1.7999999999999999E-2</c:v>
                </c:pt>
                <c:pt idx="1">
                  <c:v>9.01E-2</c:v>
                </c:pt>
                <c:pt idx="2">
                  <c:v>0.27029999999999998</c:v>
                </c:pt>
                <c:pt idx="3">
                  <c:v>0.48649999999999999</c:v>
                </c:pt>
                <c:pt idx="4">
                  <c:v>0.1351</c:v>
                </c:pt>
              </c:numCache>
            </c:numRef>
          </c:val>
          <c:extLst>
            <c:ext xmlns:c16="http://schemas.microsoft.com/office/drawing/2014/chart" uri="{C3380CC4-5D6E-409C-BE32-E72D297353CC}">
              <c16:uniqueId val="{00000000-0CF4-434D-A214-C0233AB1AB4B}"/>
            </c:ext>
          </c:extLst>
        </c:ser>
        <c:dLbls>
          <c:showLegendKey val="0"/>
          <c:showVal val="0"/>
          <c:showCatName val="0"/>
          <c:showSerName val="0"/>
          <c:showPercent val="0"/>
          <c:showBubbleSize val="0"/>
        </c:dLbls>
        <c:gapWidth val="219"/>
        <c:overlap val="-27"/>
        <c:axId val="10"/>
        <c:axId val="100"/>
      </c:barChart>
      <c:valAx>
        <c:axId val="1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
        <c:crosses val="autoZero"/>
        <c:crossBetween val="between"/>
      </c:valAx>
      <c:catAx>
        <c:axId val="1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00"/>
        <c:crosses val="autoZero"/>
        <c:auto val="0"/>
        <c:lblAlgn val="ctr"/>
        <c:lblOffset val="100"/>
        <c:noMultiLvlLbl val="0"/>
      </c:catAx>
      <c:spPr>
        <a:noFill/>
        <a:ln>
          <a:noFill/>
        </a:ln>
        <a:effectLst/>
      </c:spPr>
    </c:plotArea>
    <c:plotVisOnly val="0"/>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452ADB1-275D-430A-89EE-5C7E6CFF6FF2}" type="datetimeFigureOut">
              <a:rPr lang="en-US" smtClean="0"/>
              <a:t>8/3/2020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B725628-3A68-42F4-BA86-981817953149}" type="slidenum">
              <a:rPr lang="en-US" smtClean="0"/>
              <a:t>‹#›</a:t>
            </a:fld>
            <a:endParaRPr lang="en-US" dirty="0"/>
          </a:p>
        </p:txBody>
      </p:sp>
    </p:spTree>
    <p:extLst>
      <p:ext uri="{BB962C8B-B14F-4D97-AF65-F5344CB8AC3E}">
        <p14:creationId xmlns:p14="http://schemas.microsoft.com/office/powerpoint/2010/main" val="649258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7005E26E-BCB2-4FD5-8FD5-81A5EAE94C21}" type="datetime1">
              <a:rPr lang="en-US" smtClean="0"/>
              <a:t>8/3/2020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C2E9B8-0487-42E4-B571-744A3D775783}" type="datetime1">
              <a:rPr lang="en-US" smtClean="0"/>
              <a:t>8/3/2020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52E32D-1E84-43FD-8158-FFFE757EB0E8}" type="datetime1">
              <a:rPr lang="en-US" smtClean="0"/>
              <a:t>8/3/2020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85C470-CD19-455C-B830-6D252EAD7FE5}" type="datetime1">
              <a:rPr lang="en-US" smtClean="0"/>
              <a:t>8/3/2020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85C43C-50D9-4F49-A136-0EFF292F93ED}" type="datetime1">
              <a:rPr lang="en-US" smtClean="0"/>
              <a:t>8/3/2020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53B1A3-0AEF-4064-A724-D27D660C8653}" type="datetime1">
              <a:rPr lang="en-US" smtClean="0"/>
              <a:t>8/3/2020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7D5D0F2-BF66-4A24-9384-A0129B196518}" type="datetime1">
              <a:rPr lang="en-US" smtClean="0"/>
              <a:t>8/3/2020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C318A6C-4F6B-48D2-BDB0-D7413B3FDB0A}" type="datetime1">
              <a:rPr lang="en-US" smtClean="0"/>
              <a:t>8/3/2020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01ECED-6ECE-4989-B917-9D4D7E6D3C76}" type="datetime1">
              <a:rPr lang="en-US" smtClean="0"/>
              <a:t>8/3/2020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B570E1-CB40-488E-8C6F-EF4211DFFCB0}" type="datetime1">
              <a:rPr lang="en-US" smtClean="0"/>
              <a:t>8/3/2020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CEB6AF-9F5C-43BE-879E-CB9514111250}" type="datetime1">
              <a:rPr lang="en-US" smtClean="0"/>
              <a:t>8/3/2020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E7EE424C-FCA3-4EDD-B274-8E055D649B7D}" type="datetime1">
              <a:rPr lang="en-US" smtClean="0"/>
              <a:t>8/3/2020</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hf sldNum="0"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3.png"/><Relationship Id="rId2" Type="http://schemas.microsoft.com/office/2007/relationships/media" Target="../media/media10.m4a"/><Relationship Id="rId1" Type="http://schemas.openxmlformats.org/officeDocument/2006/relationships/vmlDrawing" Target="../drawings/vmlDrawing3.vml"/><Relationship Id="rId6" Type="http://schemas.openxmlformats.org/officeDocument/2006/relationships/image" Target="../media/image10.wmf"/><Relationship Id="rId5" Type="http://schemas.openxmlformats.org/officeDocument/2006/relationships/package" Target="../embeddings/Microsoft_Excel_Worksheet4.xlsx"/><Relationship Id="rId4"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audio" Target="../media/media11.m4a"/><Relationship Id="rId7" Type="http://schemas.openxmlformats.org/officeDocument/2006/relationships/package" Target="../embeddings/Microsoft_Excel_Worksheet6.xlsx"/><Relationship Id="rId2" Type="http://schemas.microsoft.com/office/2007/relationships/media" Target="../media/media11.m4a"/><Relationship Id="rId1" Type="http://schemas.openxmlformats.org/officeDocument/2006/relationships/vmlDrawing" Target="../drawings/vmlDrawing4.vml"/><Relationship Id="rId6" Type="http://schemas.openxmlformats.org/officeDocument/2006/relationships/image" Target="../media/image11.wmf"/><Relationship Id="rId5" Type="http://schemas.openxmlformats.org/officeDocument/2006/relationships/package" Target="../embeddings/Microsoft_Excel_Worksheet5.xlsx"/><Relationship Id="rId4" Type="http://schemas.openxmlformats.org/officeDocument/2006/relationships/slideLayout" Target="../slideLayouts/slideLayout5.xml"/><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hyperlink" Target="http://cevipr.org/" TargetMode="External"/><Relationship Id="rId3" Type="http://schemas.openxmlformats.org/officeDocument/2006/relationships/slideLayout" Target="../slideLayouts/slideLayout1.xml"/><Relationship Id="rId7" Type="http://schemas.openxmlformats.org/officeDocument/2006/relationships/hyperlink" Target="mailto:cevipr@prtc.net"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jpg"/><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hyperlink" Target="http://www.cevipr.org/"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audio" Target="../media/media8.m4a"/><Relationship Id="rId7" Type="http://schemas.openxmlformats.org/officeDocument/2006/relationships/package" Target="../embeddings/Microsoft_Excel_Worksheet1.xlsx"/><Relationship Id="rId2" Type="http://schemas.microsoft.com/office/2007/relationships/media" Target="../media/media8.m4a"/><Relationship Id="rId1" Type="http://schemas.openxmlformats.org/officeDocument/2006/relationships/vmlDrawing" Target="../drawings/vmlDrawing1.vml"/><Relationship Id="rId6" Type="http://schemas.openxmlformats.org/officeDocument/2006/relationships/image" Target="../media/image6.emf"/><Relationship Id="rId5" Type="http://schemas.openxmlformats.org/officeDocument/2006/relationships/package" Target="../embeddings/Microsoft_Excel_Worksheet.xlsx"/><Relationship Id="rId4" Type="http://schemas.openxmlformats.org/officeDocument/2006/relationships/slideLayout" Target="../slideLayouts/slideLayout4.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audio" Target="../media/media9.m4a"/><Relationship Id="rId7" Type="http://schemas.openxmlformats.org/officeDocument/2006/relationships/package" Target="../embeddings/Microsoft_Excel_Worksheet3.xlsx"/><Relationship Id="rId2" Type="http://schemas.microsoft.com/office/2007/relationships/media" Target="../media/media9.m4a"/><Relationship Id="rId1" Type="http://schemas.openxmlformats.org/officeDocument/2006/relationships/vmlDrawing" Target="../drawings/vmlDrawing2.vml"/><Relationship Id="rId6" Type="http://schemas.openxmlformats.org/officeDocument/2006/relationships/image" Target="../media/image8.wmf"/><Relationship Id="rId5" Type="http://schemas.openxmlformats.org/officeDocument/2006/relationships/package" Target="../embeddings/Microsoft_Excel_Worksheet2.xlsx"/><Relationship Id="rId4" Type="http://schemas.openxmlformats.org/officeDocument/2006/relationships/slideLayout" Target="../slideLayouts/slideLayout4.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D8CF7905-56DB-4950-ABDD-540F2F8372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9A0E0D8E-B442-45FE-887A-5103CCD23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465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3D84FB-5D02-47D2-98FD-4F01A02E2AEA}"/>
              </a:ext>
            </a:extLst>
          </p:cNvPr>
          <p:cNvSpPr>
            <a:spLocks noGrp="1"/>
          </p:cNvSpPr>
          <p:nvPr>
            <p:ph type="ctrTitle"/>
          </p:nvPr>
        </p:nvSpPr>
        <p:spPr>
          <a:xfrm>
            <a:off x="463759" y="1139695"/>
            <a:ext cx="6265288" cy="2169018"/>
          </a:xfrm>
        </p:spPr>
        <p:txBody>
          <a:bodyPr anchor="b">
            <a:normAutofit fontScale="90000"/>
          </a:bodyPr>
          <a:lstStyle/>
          <a:p>
            <a:pPr algn="ctr"/>
            <a:r>
              <a:rPr lang="en-US" sz="5300" dirty="0">
                <a:solidFill>
                  <a:schemeClr val="tx1"/>
                </a:solidFill>
              </a:rPr>
              <a:t>RESUMEN DE PARTICIPACIÓN Y COMENTARIOS DEL PROCESO DE VISTAS PÚBLICAS</a:t>
            </a:r>
            <a:r>
              <a:rPr lang="en-US" dirty="0">
                <a:solidFill>
                  <a:schemeClr val="tx1"/>
                </a:solidFill>
              </a:rPr>
              <a:t>:</a:t>
            </a:r>
          </a:p>
        </p:txBody>
      </p:sp>
      <p:sp>
        <p:nvSpPr>
          <p:cNvPr id="3" name="Subtitle 2">
            <a:extLst>
              <a:ext uri="{FF2B5EF4-FFF2-40B4-BE49-F238E27FC236}">
                <a16:creationId xmlns:a16="http://schemas.microsoft.com/office/drawing/2014/main" id="{E9F6641D-ADF3-40BD-9BA3-E740E77C8826}"/>
              </a:ext>
            </a:extLst>
          </p:cNvPr>
          <p:cNvSpPr>
            <a:spLocks noGrp="1"/>
          </p:cNvSpPr>
          <p:nvPr>
            <p:ph type="subTitle" idx="1"/>
          </p:nvPr>
        </p:nvSpPr>
        <p:spPr>
          <a:xfrm>
            <a:off x="665103" y="4041981"/>
            <a:ext cx="6186752" cy="2359417"/>
          </a:xfrm>
        </p:spPr>
        <p:txBody>
          <a:bodyPr anchor="t">
            <a:normAutofit/>
          </a:bodyPr>
          <a:lstStyle/>
          <a:p>
            <a:pPr algn="ctr"/>
            <a:r>
              <a:rPr lang="en-US" sz="5000" cap="all" spc="200" dirty="0">
                <a:solidFill>
                  <a:prstClr val="black"/>
                </a:solidFill>
                <a:latin typeface="Tw Cen MT Condensed" panose="020B0606020104020203"/>
                <a:ea typeface="+mj-ea"/>
                <a:cs typeface="+mj-cs"/>
              </a:rPr>
              <a:t>Plan Estatal de Vida Independiente 2021-2023</a:t>
            </a:r>
            <a:endParaRPr lang="en-US" dirty="0">
              <a:solidFill>
                <a:srgbClr val="FFFFFF"/>
              </a:solidFill>
            </a:endParaRPr>
          </a:p>
        </p:txBody>
      </p:sp>
      <p:pic>
        <p:nvPicPr>
          <p:cNvPr id="6" name="Picture 5" descr="A drawing of a cartoon character&#10;&#10;Description automatically generated">
            <a:extLst>
              <a:ext uri="{FF2B5EF4-FFF2-40B4-BE49-F238E27FC236}">
                <a16:creationId xmlns:a16="http://schemas.microsoft.com/office/drawing/2014/main" id="{78FCC24B-33E9-499D-BF7D-4007BD56E333}"/>
              </a:ext>
            </a:extLst>
          </p:cNvPr>
          <p:cNvPicPr>
            <a:picLocks noChangeAspect="1"/>
          </p:cNvPicPr>
          <p:nvPr/>
        </p:nvPicPr>
        <p:blipFill rotWithShape="1">
          <a:blip r:embed="rId4"/>
          <a:srcRect l="1" t="6242" r="-1467" b="16835"/>
          <a:stretch/>
        </p:blipFill>
        <p:spPr>
          <a:xfrm>
            <a:off x="7842463" y="602872"/>
            <a:ext cx="3715261" cy="1253386"/>
          </a:xfrm>
          <a:prstGeom prst="rect">
            <a:avLst/>
          </a:prstGeom>
        </p:spPr>
      </p:pic>
      <p:cxnSp>
        <p:nvCxnSpPr>
          <p:cNvPr id="43" name="Straight Connector 42">
            <a:extLst>
              <a:ext uri="{FF2B5EF4-FFF2-40B4-BE49-F238E27FC236}">
                <a16:creationId xmlns:a16="http://schemas.microsoft.com/office/drawing/2014/main" id="{2B5BB601-08A7-443A-BDC2-A0C7DA6694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6679" y="3765314"/>
            <a:ext cx="59436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4F80F63-B8C1-4270-8B4B-C3BE4F3138BF}"/>
              </a:ext>
            </a:extLst>
          </p:cNvPr>
          <p:cNvSpPr txBox="1"/>
          <p:nvPr/>
        </p:nvSpPr>
        <p:spPr>
          <a:xfrm>
            <a:off x="7842463" y="2887819"/>
            <a:ext cx="4002174" cy="2308324"/>
          </a:xfrm>
          <a:prstGeom prst="rect">
            <a:avLst/>
          </a:prstGeom>
          <a:noFill/>
        </p:spPr>
        <p:txBody>
          <a:bodyPr wrap="square" rtlCol="0">
            <a:spAutoFit/>
          </a:bodyPr>
          <a:lstStyle/>
          <a:p>
            <a:pPr algn="ctr">
              <a:spcAft>
                <a:spcPts val="600"/>
              </a:spcAft>
            </a:pPr>
            <a:r>
              <a:rPr lang="es-PR" sz="3600" b="1" dirty="0">
                <a:latin typeface="Times New Roman" panose="02020603050405020304" pitchFamily="18" charset="0"/>
                <a:cs typeface="Times New Roman" panose="02020603050405020304" pitchFamily="18" charset="0"/>
              </a:rPr>
              <a:t>CONSEJO ESTATAL DE VIDA INDEPENDIENTE</a:t>
            </a:r>
          </a:p>
        </p:txBody>
      </p:sp>
      <p:pic>
        <p:nvPicPr>
          <p:cNvPr id="4" name="Audio 3">
            <a:hlinkClick r:id="" action="ppaction://media"/>
            <a:extLst>
              <a:ext uri="{FF2B5EF4-FFF2-40B4-BE49-F238E27FC236}">
                <a16:creationId xmlns:a16="http://schemas.microsoft.com/office/drawing/2014/main" id="{3DAAE294-10BD-4324-A2C8-77745AF0FA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06257027"/>
      </p:ext>
    </p:extLst>
  </p:cSld>
  <p:clrMapOvr>
    <a:masterClrMapping/>
  </p:clrMapOvr>
  <mc:AlternateContent xmlns:mc="http://schemas.openxmlformats.org/markup-compatibility/2006" xmlns:p14="http://schemas.microsoft.com/office/powerpoint/2010/main">
    <mc:Choice Requires="p14">
      <p:transition spd="slow" p14:dur="2000" advTm="17125"/>
    </mc:Choice>
    <mc:Fallback xmlns="">
      <p:transition spd="slow" advTm="17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69FA6-E889-49B9-901B-12A3DE2449A9}"/>
              </a:ext>
            </a:extLst>
          </p:cNvPr>
          <p:cNvSpPr>
            <a:spLocks noGrp="1"/>
          </p:cNvSpPr>
          <p:nvPr>
            <p:ph type="title"/>
          </p:nvPr>
        </p:nvSpPr>
        <p:spPr>
          <a:solidFill>
            <a:schemeClr val="accent2"/>
          </a:solidFill>
        </p:spPr>
        <p:txBody>
          <a:bodyPr/>
          <a:lstStyle/>
          <a:p>
            <a:r>
              <a:rPr lang="es-PR" dirty="0"/>
              <a:t>Respuestas a preguntas a guÍas</a:t>
            </a:r>
          </a:p>
        </p:txBody>
      </p:sp>
      <p:sp>
        <p:nvSpPr>
          <p:cNvPr id="3" name="Content Placeholder 2">
            <a:extLst>
              <a:ext uri="{FF2B5EF4-FFF2-40B4-BE49-F238E27FC236}">
                <a16:creationId xmlns:a16="http://schemas.microsoft.com/office/drawing/2014/main" id="{4A712DB8-1611-4EFD-8A30-AC4114067FA0}"/>
              </a:ext>
            </a:extLst>
          </p:cNvPr>
          <p:cNvSpPr>
            <a:spLocks noGrp="1"/>
          </p:cNvSpPr>
          <p:nvPr>
            <p:ph sz="half" idx="2"/>
          </p:nvPr>
        </p:nvSpPr>
        <p:spPr>
          <a:xfrm>
            <a:off x="1024128" y="2159407"/>
            <a:ext cx="9720072" cy="789203"/>
          </a:xfrm>
          <a:solidFill>
            <a:schemeClr val="bg1">
              <a:lumMod val="85000"/>
            </a:schemeClr>
          </a:solidFill>
        </p:spPr>
        <p:txBody>
          <a:bodyPr>
            <a:normAutofit fontScale="32500" lnSpcReduction="20000"/>
          </a:bodyPr>
          <a:lstStyle/>
          <a:p>
            <a:pPr marL="0" indent="0" algn="ctr" defTabSz="457200">
              <a:lnSpc>
                <a:spcPct val="100000"/>
              </a:lnSpc>
              <a:spcBef>
                <a:spcPts val="0"/>
              </a:spcBef>
              <a:spcAft>
                <a:spcPts val="0"/>
              </a:spcAft>
              <a:buClrTx/>
              <a:buSzTx/>
              <a:buNone/>
            </a:pPr>
            <a:r>
              <a:rPr lang="es-ES" sz="7400" b="1" dirty="0">
                <a:latin typeface="Times New Roman" panose="02020603050405020304" pitchFamily="18" charset="0"/>
                <a:cs typeface="Times New Roman" panose="02020603050405020304" pitchFamily="18" charset="0"/>
              </a:rPr>
              <a:t>¿Qué opinión te merecen los dos proyectos pilotos?</a:t>
            </a:r>
            <a:br>
              <a:rPr lang="es-ES" sz="2400" b="1" dirty="0">
                <a:latin typeface="Times New Roman" panose="02020603050405020304" pitchFamily="18" charset="0"/>
                <a:cs typeface="Times New Roman" panose="02020603050405020304" pitchFamily="18" charset="0"/>
              </a:rPr>
            </a:br>
            <a:endParaRPr lang="es-ES" sz="2400" b="1" dirty="0">
              <a:latin typeface="Times New Roman" panose="02020603050405020304" pitchFamily="18" charset="0"/>
              <a:cs typeface="Times New Roman" panose="02020603050405020304" pitchFamily="18" charset="0"/>
            </a:endParaRPr>
          </a:p>
          <a:p>
            <a:pPr marL="0" indent="0" defTabSz="457200">
              <a:lnSpc>
                <a:spcPct val="100000"/>
              </a:lnSpc>
              <a:spcBef>
                <a:spcPts val="0"/>
              </a:spcBef>
              <a:spcAft>
                <a:spcPts val="0"/>
              </a:spcAft>
              <a:buClrTx/>
              <a:buSzTx/>
              <a:buNone/>
            </a:pPr>
            <a:br>
              <a:rPr lang="es-ES" sz="2400" b="1" dirty="0">
                <a:latin typeface="Times New Roman" panose="02020603050405020304" pitchFamily="18" charset="0"/>
                <a:cs typeface="Times New Roman" panose="02020603050405020304" pitchFamily="18" charset="0"/>
              </a:rPr>
            </a:br>
            <a:endParaRPr lang="es-ES" sz="2400" b="1" dirty="0">
              <a:latin typeface="Times New Roman" panose="02020603050405020304" pitchFamily="18" charset="0"/>
              <a:cs typeface="Times New Roman" panose="02020603050405020304" pitchFamily="18" charset="0"/>
            </a:endParaRPr>
          </a:p>
          <a:p>
            <a:pPr marL="0" lvl="0" indent="0" defTabSz="457200">
              <a:lnSpc>
                <a:spcPct val="100000"/>
              </a:lnSpc>
              <a:spcBef>
                <a:spcPts val="0"/>
              </a:spcBef>
              <a:spcAft>
                <a:spcPts val="0"/>
              </a:spcAft>
              <a:buClrTx/>
              <a:buSzTx/>
              <a:buNone/>
            </a:pPr>
            <a:r>
              <a:rPr lang="es-ES" sz="2400" dirty="0">
                <a:solidFill>
                  <a:prstClr val="black"/>
                </a:solidFill>
                <a:latin typeface="Times New Roman" panose="02020603050405020304" pitchFamily="18" charset="0"/>
                <a:cs typeface="Times New Roman" panose="02020603050405020304" pitchFamily="18" charset="0"/>
              </a:rPr>
              <a:t> </a:t>
            </a:r>
            <a:endParaRPr lang="es-PR" sz="2400" dirty="0">
              <a:solidFill>
                <a:prstClr val="black"/>
              </a:solidFill>
              <a:latin typeface="Times New Roman" panose="02020603050405020304" pitchFamily="18" charset="0"/>
              <a:cs typeface="Times New Roman" panose="02020603050405020304" pitchFamily="18" charset="0"/>
            </a:endParaRPr>
          </a:p>
          <a:p>
            <a:endParaRPr lang="es-PR" dirty="0"/>
          </a:p>
        </p:txBody>
      </p:sp>
      <p:sp>
        <p:nvSpPr>
          <p:cNvPr id="11" name="Rectangle 10">
            <a:extLst>
              <a:ext uri="{FF2B5EF4-FFF2-40B4-BE49-F238E27FC236}">
                <a16:creationId xmlns:a16="http://schemas.microsoft.com/office/drawing/2014/main" id="{99CD05F1-E416-4AD1-B982-C113D94448B9}"/>
              </a:ext>
            </a:extLst>
          </p:cNvPr>
          <p:cNvSpPr/>
          <p:nvPr/>
        </p:nvSpPr>
        <p:spPr>
          <a:xfrm>
            <a:off x="1024128" y="3034748"/>
            <a:ext cx="4781749" cy="12324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br>
              <a:rPr lang="es-ES" b="1">
                <a:latin typeface="Times New Roman" panose="02020603050405020304" pitchFamily="18" charset="0"/>
                <a:cs typeface="Times New Roman" panose="02020603050405020304" pitchFamily="18" charset="0"/>
              </a:rPr>
            </a:br>
            <a:r>
              <a:rPr lang="es-ES" b="1">
                <a:latin typeface="Times New Roman" panose="02020603050405020304" pitchFamily="18" charset="0"/>
                <a:cs typeface="Times New Roman" panose="02020603050405020304" pitchFamily="18" charset="0"/>
              </a:rPr>
              <a:t>1. Proyecto de liderazgo (jóvenes de 18-34 años) en las regiones oeste y norte-central.</a:t>
            </a:r>
            <a:endParaRPr lang="es-ES" b="1"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9190D316-F3BB-4CC9-96D6-4F00A0056233}"/>
              </a:ext>
            </a:extLst>
          </p:cNvPr>
          <p:cNvSpPr/>
          <p:nvPr/>
        </p:nvSpPr>
        <p:spPr>
          <a:xfrm>
            <a:off x="6056442" y="3048627"/>
            <a:ext cx="4676593" cy="12324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b="1" dirty="0">
                <a:latin typeface="Times New Roman" panose="02020603050405020304" pitchFamily="18" charset="0"/>
                <a:cs typeface="Times New Roman" panose="02020603050405020304" pitchFamily="18" charset="0"/>
              </a:rPr>
              <a:t>2. Servicios de asistentes personales  para personas entre 18-64 años en situación de pobreza, en las regiones sureste y central</a:t>
            </a:r>
          </a:p>
        </p:txBody>
      </p:sp>
      <p:sp>
        <p:nvSpPr>
          <p:cNvPr id="16" name="Rectangle 15">
            <a:extLst>
              <a:ext uri="{FF2B5EF4-FFF2-40B4-BE49-F238E27FC236}">
                <a16:creationId xmlns:a16="http://schemas.microsoft.com/office/drawing/2014/main" id="{C6D6B951-3FC9-4664-BA8F-9E6C7F3C632C}"/>
              </a:ext>
            </a:extLst>
          </p:cNvPr>
          <p:cNvSpPr/>
          <p:nvPr/>
        </p:nvSpPr>
        <p:spPr>
          <a:xfrm>
            <a:off x="2836164" y="4381096"/>
            <a:ext cx="6096000" cy="800219"/>
          </a:xfrm>
          <a:prstGeom prst="rect">
            <a:avLst/>
          </a:prstGeom>
        </p:spPr>
        <p:txBody>
          <a:bodyPr>
            <a:spAutoFit/>
          </a:bodyPr>
          <a:lstStyle/>
          <a:p>
            <a:pPr lvl="0" algn="ctr"/>
            <a:r>
              <a:rPr lang="es-ES" b="1" dirty="0">
                <a:solidFill>
                  <a:srgbClr val="C00000"/>
                </a:solidFill>
                <a:latin typeface="Times New Roman" panose="02020603050405020304" pitchFamily="18" charset="0"/>
                <a:cs typeface="Times New Roman" panose="02020603050405020304" pitchFamily="18" charset="0"/>
              </a:rPr>
              <a:t>Pulse imagen para ver los comentarios:</a:t>
            </a:r>
          </a:p>
          <a:p>
            <a:pPr lvl="0"/>
            <a:endParaRPr lang="es-ES" sz="2800" dirty="0">
              <a:solidFill>
                <a:prstClr val="black"/>
              </a:solidFill>
              <a:latin typeface="Times New Roman" panose="02020603050405020304" pitchFamily="18" charset="0"/>
              <a:cs typeface="Times New Roman" panose="02020603050405020304" pitchFamily="18" charset="0"/>
            </a:endParaRPr>
          </a:p>
        </p:txBody>
      </p:sp>
      <p:graphicFrame>
        <p:nvGraphicFramePr>
          <p:cNvPr id="5" name="Object 4">
            <a:extLst>
              <a:ext uri="{FF2B5EF4-FFF2-40B4-BE49-F238E27FC236}">
                <a16:creationId xmlns:a16="http://schemas.microsoft.com/office/drawing/2014/main" id="{5FC51F2A-666B-40DF-B741-0931B9D38EF6}"/>
              </a:ext>
            </a:extLst>
          </p:cNvPr>
          <p:cNvGraphicFramePr>
            <a:graphicFrameLocks noChangeAspect="1"/>
          </p:cNvGraphicFramePr>
          <p:nvPr>
            <p:extLst>
              <p:ext uri="{D42A27DB-BD31-4B8C-83A1-F6EECF244321}">
                <p14:modId xmlns:p14="http://schemas.microsoft.com/office/powerpoint/2010/main" val="2940414215"/>
              </p:ext>
            </p:extLst>
          </p:nvPr>
        </p:nvGraphicFramePr>
        <p:xfrm>
          <a:off x="5476560" y="5002698"/>
          <a:ext cx="1159764" cy="978551"/>
        </p:xfrm>
        <a:graphic>
          <a:graphicData uri="http://schemas.openxmlformats.org/presentationml/2006/ole">
            <mc:AlternateContent xmlns:mc="http://schemas.openxmlformats.org/markup-compatibility/2006">
              <mc:Choice xmlns:v="urn:schemas-microsoft-com:vml" Requires="v">
                <p:oleObj spid="_x0000_s7189" name="Worksheet" showAsIcon="1" r:id="rId5" imgW="914400" imgH="771480" progId="Excel.Sheet.12">
                  <p:embed/>
                </p:oleObj>
              </mc:Choice>
              <mc:Fallback>
                <p:oleObj name="Worksheet" showAsIcon="1" r:id="rId5" imgW="914400" imgH="771480" progId="Excel.Sheet.12">
                  <p:embed/>
                  <p:pic>
                    <p:nvPicPr>
                      <p:cNvPr id="0" name=""/>
                      <p:cNvPicPr/>
                      <p:nvPr/>
                    </p:nvPicPr>
                    <p:blipFill>
                      <a:blip r:embed="rId6"/>
                      <a:stretch>
                        <a:fillRect/>
                      </a:stretch>
                    </p:blipFill>
                    <p:spPr>
                      <a:xfrm>
                        <a:off x="5476560" y="5002698"/>
                        <a:ext cx="1159764" cy="978551"/>
                      </a:xfrm>
                      <a:prstGeom prst="rect">
                        <a:avLst/>
                      </a:prstGeom>
                    </p:spPr>
                  </p:pic>
                </p:oleObj>
              </mc:Fallback>
            </mc:AlternateContent>
          </a:graphicData>
        </a:graphic>
      </p:graphicFrame>
      <p:pic>
        <p:nvPicPr>
          <p:cNvPr id="4" name="Audio 3">
            <a:hlinkClick r:id="" action="ppaction://media"/>
            <a:extLst>
              <a:ext uri="{FF2B5EF4-FFF2-40B4-BE49-F238E27FC236}">
                <a16:creationId xmlns:a16="http://schemas.microsoft.com/office/drawing/2014/main" id="{23485A67-50C0-4172-A868-8C3B4D42B2B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81609975"/>
      </p:ext>
    </p:extLst>
  </p:cSld>
  <p:clrMapOvr>
    <a:masterClrMapping/>
  </p:clrMapOvr>
  <mc:AlternateContent xmlns:mc="http://schemas.openxmlformats.org/markup-compatibility/2006" xmlns:p14="http://schemas.microsoft.com/office/powerpoint/2010/main">
    <mc:Choice Requires="p14">
      <p:transition spd="slow" p14:dur="2000" advTm="31249"/>
    </mc:Choice>
    <mc:Fallback xmlns="">
      <p:transition spd="slow" advTm="31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69FA6-E889-49B9-901B-12A3DE2449A9}"/>
              </a:ext>
            </a:extLst>
          </p:cNvPr>
          <p:cNvSpPr>
            <a:spLocks noGrp="1"/>
          </p:cNvSpPr>
          <p:nvPr>
            <p:ph type="title"/>
          </p:nvPr>
        </p:nvSpPr>
        <p:spPr>
          <a:solidFill>
            <a:schemeClr val="accent2"/>
          </a:solidFill>
        </p:spPr>
        <p:txBody>
          <a:bodyPr/>
          <a:lstStyle/>
          <a:p>
            <a:r>
              <a:rPr lang="es-PR" dirty="0"/>
              <a:t>Respuestas a preguntas a guÍas</a:t>
            </a:r>
          </a:p>
        </p:txBody>
      </p:sp>
      <p:sp>
        <p:nvSpPr>
          <p:cNvPr id="3" name="Content Placeholder 2">
            <a:extLst>
              <a:ext uri="{FF2B5EF4-FFF2-40B4-BE49-F238E27FC236}">
                <a16:creationId xmlns:a16="http://schemas.microsoft.com/office/drawing/2014/main" id="{4A712DB8-1611-4EFD-8A30-AC4114067FA0}"/>
              </a:ext>
            </a:extLst>
          </p:cNvPr>
          <p:cNvSpPr>
            <a:spLocks noGrp="1"/>
          </p:cNvSpPr>
          <p:nvPr>
            <p:ph sz="half" idx="2"/>
          </p:nvPr>
        </p:nvSpPr>
        <p:spPr>
          <a:xfrm>
            <a:off x="1024128" y="2119651"/>
            <a:ext cx="9720072" cy="789203"/>
          </a:xfrm>
          <a:solidFill>
            <a:schemeClr val="bg1">
              <a:lumMod val="85000"/>
            </a:schemeClr>
          </a:solidFill>
        </p:spPr>
        <p:txBody>
          <a:bodyPr>
            <a:normAutofit fontScale="25000" lnSpcReduction="20000"/>
          </a:bodyPr>
          <a:lstStyle/>
          <a:p>
            <a:pPr marL="0" indent="0" algn="ctr" defTabSz="457200">
              <a:lnSpc>
                <a:spcPct val="100000"/>
              </a:lnSpc>
              <a:spcBef>
                <a:spcPts val="0"/>
              </a:spcBef>
              <a:spcAft>
                <a:spcPts val="0"/>
              </a:spcAft>
              <a:buClrTx/>
              <a:buSzTx/>
              <a:buNone/>
            </a:pPr>
            <a:r>
              <a:rPr lang="es-ES" sz="8000" b="1" dirty="0">
                <a:latin typeface="Times New Roman" panose="02020603050405020304" pitchFamily="18" charset="0"/>
                <a:cs typeface="Times New Roman" panose="02020603050405020304" pitchFamily="18" charset="0"/>
              </a:rPr>
              <a:t>¿Qué actividad, si alguna, recomendarías realizar para aumentar el nivel de independencia, apoderamiento, productividad e inclusión de la población con impedimentos significativos que no está incluida en este plan?</a:t>
            </a:r>
            <a:br>
              <a:rPr lang="es-ES" sz="8000" b="1" dirty="0">
                <a:latin typeface="Times New Roman" panose="02020603050405020304" pitchFamily="18" charset="0"/>
                <a:cs typeface="Times New Roman" panose="02020603050405020304" pitchFamily="18" charset="0"/>
              </a:rPr>
            </a:br>
            <a:endParaRPr lang="es-ES" sz="8000" b="1" dirty="0">
              <a:latin typeface="Times New Roman" panose="02020603050405020304" pitchFamily="18" charset="0"/>
              <a:cs typeface="Times New Roman" panose="02020603050405020304" pitchFamily="18" charset="0"/>
            </a:endParaRPr>
          </a:p>
          <a:p>
            <a:pPr marL="0" indent="0" defTabSz="457200">
              <a:lnSpc>
                <a:spcPct val="100000"/>
              </a:lnSpc>
              <a:spcBef>
                <a:spcPts val="0"/>
              </a:spcBef>
              <a:spcAft>
                <a:spcPts val="0"/>
              </a:spcAft>
              <a:buClrTx/>
              <a:buSzTx/>
              <a:buNone/>
            </a:pPr>
            <a:br>
              <a:rPr lang="es-ES" sz="8000" b="1" dirty="0">
                <a:latin typeface="Times New Roman" panose="02020603050405020304" pitchFamily="18" charset="0"/>
                <a:cs typeface="Times New Roman" panose="02020603050405020304" pitchFamily="18" charset="0"/>
              </a:rPr>
            </a:br>
            <a:endParaRPr lang="es-ES" sz="8000" b="1" dirty="0">
              <a:latin typeface="Times New Roman" panose="02020603050405020304" pitchFamily="18" charset="0"/>
              <a:cs typeface="Times New Roman" panose="02020603050405020304" pitchFamily="18" charset="0"/>
            </a:endParaRPr>
          </a:p>
          <a:p>
            <a:pPr marL="0" lvl="0" indent="0" defTabSz="457200">
              <a:lnSpc>
                <a:spcPct val="100000"/>
              </a:lnSpc>
              <a:spcBef>
                <a:spcPts val="0"/>
              </a:spcBef>
              <a:spcAft>
                <a:spcPts val="0"/>
              </a:spcAft>
              <a:buClrTx/>
              <a:buSzTx/>
              <a:buNone/>
            </a:pPr>
            <a:r>
              <a:rPr lang="es-ES" sz="2400" dirty="0">
                <a:solidFill>
                  <a:prstClr val="black"/>
                </a:solidFill>
                <a:latin typeface="Times New Roman" panose="02020603050405020304" pitchFamily="18" charset="0"/>
                <a:cs typeface="Times New Roman" panose="02020603050405020304" pitchFamily="18" charset="0"/>
              </a:rPr>
              <a:t> </a:t>
            </a:r>
            <a:endParaRPr lang="es-PR" sz="2400" dirty="0">
              <a:solidFill>
                <a:prstClr val="black"/>
              </a:solidFill>
              <a:latin typeface="Times New Roman" panose="02020603050405020304" pitchFamily="18" charset="0"/>
              <a:cs typeface="Times New Roman" panose="02020603050405020304" pitchFamily="18" charset="0"/>
            </a:endParaRPr>
          </a:p>
          <a:p>
            <a:endParaRPr lang="es-PR" dirty="0"/>
          </a:p>
        </p:txBody>
      </p:sp>
      <p:sp>
        <p:nvSpPr>
          <p:cNvPr id="16" name="Rectangle 15">
            <a:extLst>
              <a:ext uri="{FF2B5EF4-FFF2-40B4-BE49-F238E27FC236}">
                <a16:creationId xmlns:a16="http://schemas.microsoft.com/office/drawing/2014/main" id="{C6D6B951-3FC9-4664-BA8F-9E6C7F3C632C}"/>
              </a:ext>
            </a:extLst>
          </p:cNvPr>
          <p:cNvSpPr/>
          <p:nvPr/>
        </p:nvSpPr>
        <p:spPr>
          <a:xfrm>
            <a:off x="2739564" y="3028890"/>
            <a:ext cx="6096000" cy="800219"/>
          </a:xfrm>
          <a:prstGeom prst="rect">
            <a:avLst/>
          </a:prstGeom>
        </p:spPr>
        <p:txBody>
          <a:bodyPr>
            <a:spAutoFit/>
          </a:bodyPr>
          <a:lstStyle/>
          <a:p>
            <a:pPr lvl="0" algn="ctr"/>
            <a:r>
              <a:rPr lang="es-ES" b="1" dirty="0">
                <a:solidFill>
                  <a:srgbClr val="C00000"/>
                </a:solidFill>
                <a:latin typeface="Times New Roman" panose="02020603050405020304" pitchFamily="18" charset="0"/>
                <a:cs typeface="Times New Roman" panose="02020603050405020304" pitchFamily="18" charset="0"/>
              </a:rPr>
              <a:t>Pulse imagen para ver los comentarios:</a:t>
            </a:r>
          </a:p>
          <a:p>
            <a:pPr lvl="0"/>
            <a:endParaRPr lang="es-ES" sz="2800" dirty="0">
              <a:solidFill>
                <a:prstClr val="black"/>
              </a:solidFill>
              <a:latin typeface="Times New Roman" panose="02020603050405020304" pitchFamily="18" charset="0"/>
              <a:cs typeface="Times New Roman" panose="02020603050405020304" pitchFamily="18" charset="0"/>
            </a:endParaRPr>
          </a:p>
        </p:txBody>
      </p:sp>
      <p:graphicFrame>
        <p:nvGraphicFramePr>
          <p:cNvPr id="7" name="Object 6">
            <a:extLst>
              <a:ext uri="{FF2B5EF4-FFF2-40B4-BE49-F238E27FC236}">
                <a16:creationId xmlns:a16="http://schemas.microsoft.com/office/drawing/2014/main" id="{4168BE46-C6D5-48E5-ABD7-C572745F6E4D}"/>
              </a:ext>
            </a:extLst>
          </p:cNvPr>
          <p:cNvGraphicFramePr>
            <a:graphicFrameLocks noChangeAspect="1"/>
          </p:cNvGraphicFramePr>
          <p:nvPr>
            <p:extLst>
              <p:ext uri="{D42A27DB-BD31-4B8C-83A1-F6EECF244321}">
                <p14:modId xmlns:p14="http://schemas.microsoft.com/office/powerpoint/2010/main" val="3686418489"/>
              </p:ext>
            </p:extLst>
          </p:nvPr>
        </p:nvGraphicFramePr>
        <p:xfrm>
          <a:off x="5048236" y="3644347"/>
          <a:ext cx="1187111" cy="1001625"/>
        </p:xfrm>
        <a:graphic>
          <a:graphicData uri="http://schemas.openxmlformats.org/presentationml/2006/ole">
            <mc:AlternateContent xmlns:mc="http://schemas.openxmlformats.org/markup-compatibility/2006">
              <mc:Choice xmlns:v="urn:schemas-microsoft-com:vml" Requires="v">
                <p:oleObj spid="_x0000_s8221" name="Worksheet" showAsIcon="1" r:id="rId5" imgW="914400" imgH="771480" progId="Excel.Sheet.12">
                  <p:embed/>
                </p:oleObj>
              </mc:Choice>
              <mc:Fallback>
                <p:oleObj name="Worksheet" showAsIcon="1" r:id="rId5" imgW="914400" imgH="771480" progId="Excel.Sheet.12">
                  <p:embed/>
                  <p:pic>
                    <p:nvPicPr>
                      <p:cNvPr id="0" name=""/>
                      <p:cNvPicPr/>
                      <p:nvPr/>
                    </p:nvPicPr>
                    <p:blipFill>
                      <a:blip r:embed="rId6"/>
                      <a:stretch>
                        <a:fillRect/>
                      </a:stretch>
                    </p:blipFill>
                    <p:spPr>
                      <a:xfrm>
                        <a:off x="5048236" y="3644347"/>
                        <a:ext cx="1187111" cy="1001625"/>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AA5D989F-32E3-44AF-862F-5FE42A89AB38}"/>
              </a:ext>
            </a:extLst>
          </p:cNvPr>
          <p:cNvSpPr txBox="1"/>
          <p:nvPr/>
        </p:nvSpPr>
        <p:spPr>
          <a:xfrm>
            <a:off x="1088533" y="4799333"/>
            <a:ext cx="10014933" cy="400110"/>
          </a:xfrm>
          <a:prstGeom prst="rect">
            <a:avLst/>
          </a:prstGeom>
          <a:noFill/>
        </p:spPr>
        <p:txBody>
          <a:bodyPr wrap="square" rtlCol="0">
            <a:spAutoFit/>
          </a:bodyPr>
          <a:lstStyle/>
          <a:p>
            <a:r>
              <a:rPr lang="es-PR" sz="2000" b="1" dirty="0">
                <a:latin typeface="Times New Roman" panose="02020603050405020304" pitchFamily="18" charset="0"/>
                <a:cs typeface="Times New Roman" panose="02020603050405020304" pitchFamily="18" charset="0"/>
              </a:rPr>
              <a:t>Comentarios en general:     </a:t>
            </a:r>
          </a:p>
        </p:txBody>
      </p:sp>
      <p:graphicFrame>
        <p:nvGraphicFramePr>
          <p:cNvPr id="9" name="Object 8">
            <a:extLst>
              <a:ext uri="{FF2B5EF4-FFF2-40B4-BE49-F238E27FC236}">
                <a16:creationId xmlns:a16="http://schemas.microsoft.com/office/drawing/2014/main" id="{726A0E67-0693-4914-8EA9-F38217FF1A9E}"/>
              </a:ext>
            </a:extLst>
          </p:cNvPr>
          <p:cNvGraphicFramePr>
            <a:graphicFrameLocks noChangeAspect="1"/>
          </p:cNvGraphicFramePr>
          <p:nvPr>
            <p:extLst>
              <p:ext uri="{D42A27DB-BD31-4B8C-83A1-F6EECF244321}">
                <p14:modId xmlns:p14="http://schemas.microsoft.com/office/powerpoint/2010/main" val="1827553592"/>
              </p:ext>
            </p:extLst>
          </p:nvPr>
        </p:nvGraphicFramePr>
        <p:xfrm>
          <a:off x="1704853" y="5375833"/>
          <a:ext cx="1063054" cy="896951"/>
        </p:xfrm>
        <a:graphic>
          <a:graphicData uri="http://schemas.openxmlformats.org/presentationml/2006/ole">
            <mc:AlternateContent xmlns:mc="http://schemas.openxmlformats.org/markup-compatibility/2006">
              <mc:Choice xmlns:v="urn:schemas-microsoft-com:vml" Requires="v">
                <p:oleObj spid="_x0000_s8222"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tretch>
                        <a:fillRect/>
                      </a:stretch>
                    </p:blipFill>
                    <p:spPr>
                      <a:xfrm>
                        <a:off x="1704853" y="5375833"/>
                        <a:ext cx="1063054" cy="896951"/>
                      </a:xfrm>
                      <a:prstGeom prst="rect">
                        <a:avLst/>
                      </a:prstGeom>
                    </p:spPr>
                  </p:pic>
                </p:oleObj>
              </mc:Fallback>
            </mc:AlternateContent>
          </a:graphicData>
        </a:graphic>
      </p:graphicFrame>
      <p:pic>
        <p:nvPicPr>
          <p:cNvPr id="4" name="Audio 3">
            <a:hlinkClick r:id="" action="ppaction://media"/>
            <a:extLst>
              <a:ext uri="{FF2B5EF4-FFF2-40B4-BE49-F238E27FC236}">
                <a16:creationId xmlns:a16="http://schemas.microsoft.com/office/drawing/2014/main" id="{DABE087F-6992-48A6-B700-32E28A04A92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44523305"/>
      </p:ext>
    </p:extLst>
  </p:cSld>
  <p:clrMapOvr>
    <a:masterClrMapping/>
  </p:clrMapOvr>
  <mc:AlternateContent xmlns:mc="http://schemas.openxmlformats.org/markup-compatibility/2006" xmlns:p14="http://schemas.microsoft.com/office/powerpoint/2010/main">
    <mc:Choice Requires="p14">
      <p:transition spd="slow" p14:dur="2000" advTm="25533"/>
    </mc:Choice>
    <mc:Fallback xmlns="">
      <p:transition spd="slow" advTm="25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5" name="Picture 4">
            <a:extLst>
              <a:ext uri="{FF2B5EF4-FFF2-40B4-BE49-F238E27FC236}">
                <a16:creationId xmlns:a16="http://schemas.microsoft.com/office/drawing/2014/main" id="{230BD1B1-AA22-48F1-B3ED-579CD284605D}"/>
              </a:ext>
              <a:ext uri="{C183D7F6-B498-43B3-948B-1728B52AA6E4}">
                <adec:decorative xmlns:adec="http://schemas.microsoft.com/office/drawing/2017/decorative" val="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756" r="42800"/>
                    </a14:imgEffect>
                  </a14:imgLayer>
                </a14:imgProps>
              </a:ext>
            </a:extLst>
          </a:blip>
          <a:srcRect r="52444" b="-1"/>
          <a:stretch/>
        </p:blipFill>
        <p:spPr>
          <a:xfrm>
            <a:off x="20" y="975"/>
            <a:ext cx="12191980" cy="6858000"/>
          </a:xfrm>
          <a:prstGeom prst="rect">
            <a:avLst/>
          </a:prstGeom>
        </p:spPr>
      </p:pic>
      <p:sp>
        <p:nvSpPr>
          <p:cNvPr id="21" name="Rectangle 20">
            <a:extLst>
              <a:ext uri="{FF2B5EF4-FFF2-40B4-BE49-F238E27FC236}">
                <a16:creationId xmlns:a16="http://schemas.microsoft.com/office/drawing/2014/main" id="{EAA48FC5-3C83-4F1B-BC33-DF0B588F8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6786" y="3064931"/>
            <a:ext cx="8295215"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DE3D84FB-5D02-47D2-98FD-4F01A02E2AEA}"/>
              </a:ext>
            </a:extLst>
          </p:cNvPr>
          <p:cNvSpPr>
            <a:spLocks noGrp="1"/>
          </p:cNvSpPr>
          <p:nvPr>
            <p:ph type="ctrTitle"/>
          </p:nvPr>
        </p:nvSpPr>
        <p:spPr>
          <a:xfrm>
            <a:off x="4309349" y="3429000"/>
            <a:ext cx="7501651" cy="1090938"/>
          </a:xfrm>
        </p:spPr>
        <p:txBody>
          <a:bodyPr anchor="b">
            <a:normAutofit/>
          </a:bodyPr>
          <a:lstStyle/>
          <a:p>
            <a:pPr algn="l"/>
            <a:r>
              <a:rPr lang="en-US" dirty="0">
                <a:solidFill>
                  <a:srgbClr val="FFFFFF"/>
                </a:solidFill>
              </a:rPr>
              <a:t>Gracias por </a:t>
            </a:r>
            <a:r>
              <a:rPr lang="es-PR" dirty="0">
                <a:solidFill>
                  <a:srgbClr val="FFFFFF"/>
                </a:solidFill>
              </a:rPr>
              <a:t>su participación</a:t>
            </a:r>
          </a:p>
        </p:txBody>
      </p:sp>
      <p:cxnSp>
        <p:nvCxnSpPr>
          <p:cNvPr id="23" name="Straight Connector 22">
            <a:extLst>
              <a:ext uri="{FF2B5EF4-FFF2-40B4-BE49-F238E27FC236}">
                <a16:creationId xmlns:a16="http://schemas.microsoft.com/office/drawing/2014/main" id="{62F01714-1A39-4194-BD47-8A9960C599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09349" y="4666480"/>
            <a:ext cx="6832499" cy="0"/>
          </a:xfrm>
          <a:prstGeom prst="line">
            <a:avLst/>
          </a:prstGeom>
          <a:ln w="22225">
            <a:solidFill>
              <a:srgbClr val="4AC4E3"/>
            </a:solidFill>
          </a:ln>
        </p:spPr>
        <p:style>
          <a:lnRef idx="3">
            <a:schemeClr val="accent1"/>
          </a:lnRef>
          <a:fillRef idx="0">
            <a:schemeClr val="accent1"/>
          </a:fillRef>
          <a:effectRef idx="2">
            <a:schemeClr val="accent1"/>
          </a:effectRef>
          <a:fontRef idx="minor">
            <a:schemeClr val="tx1"/>
          </a:fontRef>
        </p:style>
      </p:cxnSp>
      <p:pic>
        <p:nvPicPr>
          <p:cNvPr id="7" name="Picture 6" descr="A drawing of a cartoon character&#10;&#10;Description automatically generated">
            <a:extLst>
              <a:ext uri="{FF2B5EF4-FFF2-40B4-BE49-F238E27FC236}">
                <a16:creationId xmlns:a16="http://schemas.microsoft.com/office/drawing/2014/main" id="{09FAE713-E746-45CB-81D3-75B30EEF553E}"/>
              </a:ext>
            </a:extLst>
          </p:cNvPr>
          <p:cNvPicPr>
            <a:picLocks noChangeAspect="1"/>
          </p:cNvPicPr>
          <p:nvPr/>
        </p:nvPicPr>
        <p:blipFill rotWithShape="1">
          <a:blip r:embed="rId6"/>
          <a:srcRect l="1" t="6242" r="-1467" b="16835"/>
          <a:stretch/>
        </p:blipFill>
        <p:spPr>
          <a:xfrm>
            <a:off x="699541" y="506069"/>
            <a:ext cx="3715261" cy="1253386"/>
          </a:xfrm>
          <a:prstGeom prst="rect">
            <a:avLst/>
          </a:prstGeom>
        </p:spPr>
      </p:pic>
      <p:sp>
        <p:nvSpPr>
          <p:cNvPr id="3" name="TextBox 2">
            <a:extLst>
              <a:ext uri="{FF2B5EF4-FFF2-40B4-BE49-F238E27FC236}">
                <a16:creationId xmlns:a16="http://schemas.microsoft.com/office/drawing/2014/main" id="{2C62E2AB-C41F-4D44-8568-7C322BFA8527}"/>
              </a:ext>
            </a:extLst>
          </p:cNvPr>
          <p:cNvSpPr txBox="1"/>
          <p:nvPr/>
        </p:nvSpPr>
        <p:spPr>
          <a:xfrm>
            <a:off x="4649687" y="565534"/>
            <a:ext cx="6255026" cy="184665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PR"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E-mail: </a:t>
            </a:r>
            <a:r>
              <a:rPr kumimoji="0" lang="es-PR" sz="3200" b="0" i="0" u="none" strike="noStrike" kern="1200" cap="none" spc="0" normalizeH="0" baseline="0" noProof="0" dirty="0">
                <a:ln>
                  <a:noFill/>
                </a:ln>
                <a:solidFill>
                  <a:srgbClr val="0F6FC6"/>
                </a:solidFill>
                <a:effectLst/>
                <a:uLnTx/>
                <a:uFillTx/>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cevipr@prtc.net</a:t>
            </a:r>
            <a:endParaRPr kumimoji="0" lang="es-PR" sz="3200" b="0" i="0" u="none" strike="noStrike" kern="1200" cap="none" spc="0" normalizeH="0" baseline="0" noProof="0" dirty="0">
              <a:ln>
                <a:noFill/>
              </a:ln>
              <a:solidFill>
                <a:srgbClr val="0F6FC6"/>
              </a:solidFill>
              <a:effectLst/>
              <a:uLnTx/>
              <a:uFillTx/>
              <a:latin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PR"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Web Page: </a:t>
            </a:r>
            <a:r>
              <a:rPr lang="es-PR" sz="3200" u="sng" dirty="0">
                <a:solidFill>
                  <a:srgbClr val="0F6FC6"/>
                </a:solidFill>
                <a:latin typeface="Times New Roman" panose="02020603050405020304" pitchFamily="18" charset="0"/>
                <a:cs typeface="Times New Roman" panose="02020603050405020304" pitchFamily="18" charset="0"/>
              </a:rPr>
              <a:t>www.</a:t>
            </a:r>
            <a:r>
              <a:rPr kumimoji="0" lang="es-PR" sz="3200" b="0" i="0" u="none" strike="noStrike" kern="1200" cap="none" spc="0" normalizeH="0" baseline="0" noProof="0" dirty="0">
                <a:ln>
                  <a:noFill/>
                </a:ln>
                <a:solidFill>
                  <a:srgbClr val="0F6FC6"/>
                </a:solidFill>
                <a:effectLst/>
                <a:uLnTx/>
                <a:uFillTx/>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cevipr.org/</a:t>
            </a:r>
            <a:endParaRPr kumimoji="0" lang="es-PR" sz="3200" b="0" i="0" u="none" strike="noStrike" kern="1200" cap="none" spc="0" normalizeH="0" baseline="0" noProof="0" dirty="0">
              <a:ln>
                <a:noFill/>
              </a:ln>
              <a:solidFill>
                <a:srgbClr val="0F6FC6"/>
              </a:solidFill>
              <a:effectLst/>
              <a:uLnTx/>
              <a:uFillTx/>
              <a:latin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PR" sz="3200" b="0" i="0" u="none" strike="noStrike" kern="1200" cap="none" spc="0" normalizeH="0" baseline="0" noProof="0" dirty="0">
              <a:ln>
                <a:noFill/>
              </a:ln>
              <a:solidFill>
                <a:srgbClr val="0F6FC6"/>
              </a:solidFill>
              <a:effectLst/>
              <a:uLnTx/>
              <a:uFillTx/>
              <a:latin typeface="Tw Cen MT" panose="020B0602020104020603"/>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PR"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4" name="TextBox 3">
            <a:extLst>
              <a:ext uri="{FF2B5EF4-FFF2-40B4-BE49-F238E27FC236}">
                <a16:creationId xmlns:a16="http://schemas.microsoft.com/office/drawing/2014/main" id="{0BB52AB6-2AF4-4FB8-9AEA-755956946F44}"/>
              </a:ext>
            </a:extLst>
          </p:cNvPr>
          <p:cNvSpPr txBox="1"/>
          <p:nvPr/>
        </p:nvSpPr>
        <p:spPr>
          <a:xfrm>
            <a:off x="4094922" y="4628105"/>
            <a:ext cx="7858539" cy="923330"/>
          </a:xfrm>
          <a:prstGeom prst="rect">
            <a:avLst/>
          </a:prstGeom>
          <a:noFill/>
        </p:spPr>
        <p:txBody>
          <a:bodyPr wrap="square" rtlCol="0">
            <a:spAutoFit/>
          </a:bodyPr>
          <a:lstStyle/>
          <a:p>
            <a:r>
              <a:rPr lang="es-PR" dirty="0">
                <a:solidFill>
                  <a:schemeClr val="bg1"/>
                </a:solidFill>
              </a:rPr>
              <a:t>Agradecemos la colaboración de los Centros de Vida Independiente, así como la participación de consumidores, personas con impedimentos, organizaciones, agencias y personas aliadas de la comunidad.</a:t>
            </a:r>
          </a:p>
        </p:txBody>
      </p:sp>
      <p:pic>
        <p:nvPicPr>
          <p:cNvPr id="6" name="Audio 5">
            <a:hlinkClick r:id="" action="ppaction://media"/>
            <a:extLst>
              <a:ext uri="{FF2B5EF4-FFF2-40B4-BE49-F238E27FC236}">
                <a16:creationId xmlns:a16="http://schemas.microsoft.com/office/drawing/2014/main" id="{B406DA44-B569-4FEF-A59F-4E2E154AF1A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73074582"/>
      </p:ext>
    </p:extLst>
  </p:cSld>
  <p:clrMapOvr>
    <a:masterClrMapping/>
  </p:clrMapOvr>
  <mc:AlternateContent xmlns:mc="http://schemas.openxmlformats.org/markup-compatibility/2006" xmlns:p14="http://schemas.microsoft.com/office/powerpoint/2010/main">
    <mc:Choice Requires="p14">
      <p:transition spd="slow" p14:dur="2000" advTm="31189"/>
    </mc:Choice>
    <mc:Fallback xmlns="">
      <p:transition spd="slow" advTm="31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22953FD7-F17A-4D8D-8237-93E8D56716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90AAC386-A18D-4525-AD1B-4D227ED34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0F86D5-6ADF-4945-BDB6-17ACD2B75EEF}"/>
              </a:ext>
            </a:extLst>
          </p:cNvPr>
          <p:cNvSpPr>
            <a:spLocks noGrp="1"/>
          </p:cNvSpPr>
          <p:nvPr>
            <p:ph type="title"/>
          </p:nvPr>
        </p:nvSpPr>
        <p:spPr>
          <a:xfrm>
            <a:off x="8297411" y="643467"/>
            <a:ext cx="3473009" cy="5571066"/>
          </a:xfrm>
        </p:spPr>
        <p:txBody>
          <a:bodyPr vert="horz" lIns="91440" tIns="45720" rIns="91440" bIns="45720" rtlCol="0" anchor="ctr">
            <a:normAutofit/>
          </a:bodyPr>
          <a:lstStyle/>
          <a:p>
            <a:r>
              <a:rPr lang="en-US" dirty="0"/>
              <a:t>VISTAS PÚBLICAS</a:t>
            </a:r>
            <a:endParaRPr lang="en-US" kern="1200" cap="all" spc="100" baseline="0" dirty="0">
              <a:solidFill>
                <a:schemeClr val="tx1">
                  <a:lumMod val="95000"/>
                  <a:lumOff val="5000"/>
                </a:schemeClr>
              </a:solidFill>
              <a:latin typeface="+mj-lt"/>
              <a:ea typeface="+mj-ea"/>
              <a:cs typeface="+mj-cs"/>
            </a:endParaRPr>
          </a:p>
        </p:txBody>
      </p:sp>
      <p:cxnSp>
        <p:nvCxnSpPr>
          <p:cNvPr id="15" name="Straight Connector 14">
            <a:extLst>
              <a:ext uri="{FF2B5EF4-FFF2-40B4-BE49-F238E27FC236}">
                <a16:creationId xmlns:a16="http://schemas.microsoft.com/office/drawing/2014/main" id="{C34C4AD0-FE94-4E84-ACA6-CC5BF1A118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853463" y="2514600"/>
            <a:ext cx="0" cy="1828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7CCE531-4E52-4C4E-AAFD-C3BE00FDCAAE}"/>
              </a:ext>
            </a:extLst>
          </p:cNvPr>
          <p:cNvSpPr txBox="1"/>
          <p:nvPr/>
        </p:nvSpPr>
        <p:spPr>
          <a:xfrm>
            <a:off x="318052" y="530087"/>
            <a:ext cx="11383617" cy="738664"/>
          </a:xfrm>
          <a:prstGeom prst="rect">
            <a:avLst/>
          </a:prstGeom>
          <a:noFill/>
        </p:spPr>
        <p:txBody>
          <a:bodyPr wrap="square" rtlCol="0">
            <a:spAutoFit/>
          </a:bodyPr>
          <a:lstStyle/>
          <a:p>
            <a:r>
              <a:rPr lang="es-PR" sz="2400" b="1" dirty="0">
                <a:latin typeface="Times New Roman" panose="02020603050405020304" pitchFamily="18" charset="0"/>
                <a:cs typeface="Times New Roman" panose="02020603050405020304" pitchFamily="18" charset="0"/>
              </a:rPr>
              <a:t>INTRODUCCIÓN </a:t>
            </a:r>
            <a:br>
              <a:rPr lang="es-PR" sz="2400" b="1" dirty="0">
                <a:latin typeface="Times New Roman" panose="02020603050405020304" pitchFamily="18" charset="0"/>
                <a:cs typeface="Times New Roman" panose="02020603050405020304" pitchFamily="18" charset="0"/>
              </a:rPr>
            </a:br>
            <a:endParaRPr lang="es-PR" dirty="0"/>
          </a:p>
        </p:txBody>
      </p:sp>
      <p:sp>
        <p:nvSpPr>
          <p:cNvPr id="4" name="TextBox 3">
            <a:extLst>
              <a:ext uri="{FF2B5EF4-FFF2-40B4-BE49-F238E27FC236}">
                <a16:creationId xmlns:a16="http://schemas.microsoft.com/office/drawing/2014/main" id="{7F2DC95B-18FC-437F-A6DC-79E26C889ABB}"/>
              </a:ext>
            </a:extLst>
          </p:cNvPr>
          <p:cNvSpPr txBox="1"/>
          <p:nvPr/>
        </p:nvSpPr>
        <p:spPr>
          <a:xfrm>
            <a:off x="531973" y="1082987"/>
            <a:ext cx="7343858" cy="6041719"/>
          </a:xfrm>
          <a:prstGeom prst="rect">
            <a:avLst/>
          </a:prstGeom>
          <a:noFill/>
        </p:spPr>
        <p:txBody>
          <a:bodyPr wrap="square" rtlCol="0">
            <a:spAutoFit/>
          </a:bodyPr>
          <a:lstStyle/>
          <a:p>
            <a:pPr>
              <a:lnSpc>
                <a:spcPct val="107000"/>
              </a:lnSpc>
              <a:spcAft>
                <a:spcPts val="800"/>
              </a:spcAft>
            </a:pPr>
            <a:r>
              <a:rPr lang="es-PR" dirty="0">
                <a:latin typeface="Times New Roman" panose="02020603050405020304" pitchFamily="18" charset="0"/>
                <a:ea typeface="Calibri" panose="020F0502020204030204" pitchFamily="34" charset="0"/>
                <a:cs typeface="Times New Roman" panose="02020603050405020304" pitchFamily="18" charset="0"/>
              </a:rPr>
              <a:t>La Ley de Rehabilitación de 1973, según enmendada, exige realizar vistas públicas para recibir comentarios sobre el Plan Estatal de Vida Independiente (PEVI) para los próximos tres (3) años, antes de enviarlo a la Administración de Vida en Comunidad (</a:t>
            </a:r>
            <a:r>
              <a:rPr lang="es-PR" i="1" dirty="0" err="1">
                <a:latin typeface="Times New Roman" panose="02020603050405020304" pitchFamily="18" charset="0"/>
                <a:ea typeface="Calibri" panose="020F0502020204030204" pitchFamily="34" charset="0"/>
                <a:cs typeface="Times New Roman" panose="02020603050405020304" pitchFamily="18" charset="0"/>
              </a:rPr>
              <a:t>Administration</a:t>
            </a:r>
            <a:r>
              <a:rPr lang="es-PR" i="1" dirty="0">
                <a:latin typeface="Times New Roman" panose="02020603050405020304" pitchFamily="18" charset="0"/>
                <a:ea typeface="Calibri" panose="020F0502020204030204" pitchFamily="34" charset="0"/>
                <a:cs typeface="Times New Roman" panose="02020603050405020304" pitchFamily="18" charset="0"/>
              </a:rPr>
              <a:t> </a:t>
            </a:r>
            <a:r>
              <a:rPr lang="es-PR" i="1" dirty="0" err="1">
                <a:latin typeface="Times New Roman" panose="02020603050405020304" pitchFamily="18" charset="0"/>
                <a:ea typeface="Calibri" panose="020F0502020204030204" pitchFamily="34" charset="0"/>
                <a:cs typeface="Times New Roman" panose="02020603050405020304" pitchFamily="18" charset="0"/>
              </a:rPr>
              <a:t>for</a:t>
            </a:r>
            <a:r>
              <a:rPr lang="es-PR" i="1" dirty="0">
                <a:latin typeface="Times New Roman" panose="02020603050405020304" pitchFamily="18" charset="0"/>
                <a:ea typeface="Calibri" panose="020F0502020204030204" pitchFamily="34" charset="0"/>
                <a:cs typeface="Times New Roman" panose="02020603050405020304" pitchFamily="18" charset="0"/>
              </a:rPr>
              <a:t> </a:t>
            </a:r>
            <a:r>
              <a:rPr lang="es-PR" i="1" dirty="0" err="1">
                <a:latin typeface="Times New Roman" panose="02020603050405020304" pitchFamily="18" charset="0"/>
                <a:ea typeface="Calibri" panose="020F0502020204030204" pitchFamily="34" charset="0"/>
                <a:cs typeface="Times New Roman" panose="02020603050405020304" pitchFamily="18" charset="0"/>
              </a:rPr>
              <a:t>Community</a:t>
            </a:r>
            <a:r>
              <a:rPr lang="es-PR" i="1" dirty="0">
                <a:latin typeface="Times New Roman" panose="02020603050405020304" pitchFamily="18" charset="0"/>
                <a:ea typeface="Calibri" panose="020F0502020204030204" pitchFamily="34" charset="0"/>
                <a:cs typeface="Times New Roman" panose="02020603050405020304" pitchFamily="18" charset="0"/>
              </a:rPr>
              <a:t> Living</a:t>
            </a:r>
            <a:r>
              <a:rPr lang="es-PR" dirty="0">
                <a:latin typeface="Times New Roman" panose="02020603050405020304" pitchFamily="18" charset="0"/>
                <a:ea typeface="Calibri" panose="020F0502020204030204" pitchFamily="34" charset="0"/>
                <a:cs typeface="Times New Roman" panose="02020603050405020304" pitchFamily="18" charset="0"/>
              </a:rPr>
              <a:t>) del Departamento de Salud y Servicios Humanos (federal). </a:t>
            </a:r>
          </a:p>
          <a:p>
            <a:pPr>
              <a:lnSpc>
                <a:spcPct val="107000"/>
              </a:lnSpc>
              <a:spcAft>
                <a:spcPts val="800"/>
              </a:spcAft>
            </a:pPr>
            <a:r>
              <a:rPr lang="es-PR" dirty="0">
                <a:latin typeface="Times New Roman" panose="02020603050405020304" pitchFamily="18" charset="0"/>
                <a:ea typeface="Calibri" panose="020F0502020204030204" pitchFamily="34" charset="0"/>
                <a:cs typeface="Times New Roman" panose="02020603050405020304" pitchFamily="18" charset="0"/>
              </a:rPr>
              <a:t>Con este propósito se realizó un proceso de vistas públicas (virtual) en el periodo del 2 – 31 de mayo de 2020. Los documentos de apoyo (resumen del plan estatal y el borrador del documento en su totalidad) fueron colocados en </a:t>
            </a:r>
            <a:r>
              <a:rPr lang="es-PR"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www.cevipr.org</a:t>
            </a:r>
            <a:r>
              <a:rPr lang="es-PR"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r>
              <a:rPr lang="es-PR" dirty="0">
                <a:latin typeface="Times New Roman" panose="02020603050405020304" pitchFamily="18" charset="0"/>
                <a:ea typeface="Calibri" panose="020F0502020204030204" pitchFamily="34" charset="0"/>
                <a:cs typeface="Times New Roman" panose="02020603050405020304" pitchFamily="18" charset="0"/>
              </a:rPr>
              <a:t> Los comentarios públicos se recibieron a través de la plataforma </a:t>
            </a:r>
            <a:r>
              <a:rPr lang="es-PR" i="1" dirty="0" err="1">
                <a:latin typeface="Times New Roman" panose="02020603050405020304" pitchFamily="18" charset="0"/>
                <a:ea typeface="Calibri" panose="020F0502020204030204" pitchFamily="34" charset="0"/>
                <a:cs typeface="Times New Roman" panose="02020603050405020304" pitchFamily="18" charset="0"/>
              </a:rPr>
              <a:t>Survey</a:t>
            </a:r>
            <a:r>
              <a:rPr lang="es-PR" i="1" dirty="0">
                <a:latin typeface="Times New Roman" panose="02020603050405020304" pitchFamily="18" charset="0"/>
                <a:ea typeface="Calibri" panose="020F0502020204030204" pitchFamily="34" charset="0"/>
                <a:cs typeface="Times New Roman" panose="02020603050405020304" pitchFamily="18" charset="0"/>
              </a:rPr>
              <a:t> </a:t>
            </a:r>
            <a:r>
              <a:rPr lang="es-PR" i="1" dirty="0" err="1">
                <a:latin typeface="Times New Roman" panose="02020603050405020304" pitchFamily="18" charset="0"/>
                <a:ea typeface="Calibri" panose="020F0502020204030204" pitchFamily="34" charset="0"/>
                <a:cs typeface="Times New Roman" panose="02020603050405020304" pitchFamily="18" charset="0"/>
              </a:rPr>
              <a:t>Monkey</a:t>
            </a:r>
            <a:r>
              <a:rPr lang="es-PR" i="1" dirty="0">
                <a:latin typeface="Times New Roman" panose="02020603050405020304" pitchFamily="18" charset="0"/>
                <a:ea typeface="Calibri" panose="020F0502020204030204" pitchFamily="34" charset="0"/>
                <a:cs typeface="Times New Roman" panose="02020603050405020304" pitchFamily="18" charset="0"/>
              </a:rPr>
              <a:t> </a:t>
            </a:r>
            <a:r>
              <a:rPr lang="es-PR" dirty="0">
                <a:latin typeface="Times New Roman" panose="02020603050405020304" pitchFamily="18" charset="0"/>
                <a:ea typeface="Calibri" panose="020F0502020204030204" pitchFamily="34" charset="0"/>
                <a:cs typeface="Times New Roman" panose="02020603050405020304" pitchFamily="18" charset="0"/>
              </a:rPr>
              <a:t>que incluyó diez (10) preguntas guías para facilitar el proceso de consulta. </a:t>
            </a:r>
          </a:p>
          <a:p>
            <a:pPr>
              <a:lnSpc>
                <a:spcPct val="107000"/>
              </a:lnSpc>
              <a:spcAft>
                <a:spcPts val="800"/>
              </a:spcAft>
            </a:pPr>
            <a:r>
              <a:rPr lang="es-PR" dirty="0">
                <a:latin typeface="Times New Roman" panose="02020603050405020304" pitchFamily="18" charset="0"/>
                <a:cs typeface="Times New Roman" panose="02020603050405020304" pitchFamily="18" charset="0"/>
              </a:rPr>
              <a:t>El anuncio de vistas públicas fue divulgado por diversos medios, incluyendo los centros de vida independiente, boletín informativo digital, video en redes sociales, etc. Con la intención de garantizar la participación de consumidores, familias y representantes de personas con impedimentos en la isla. Además, del personal de los centros de vida independiente, profesionales que brindan servicios a este sector de la población y otras personas de interés en la comunidad.</a:t>
            </a:r>
          </a:p>
          <a:p>
            <a:pPr>
              <a:lnSpc>
                <a:spcPct val="107000"/>
              </a:lnSpc>
              <a:spcAft>
                <a:spcPts val="800"/>
              </a:spcAft>
            </a:pPr>
            <a:endParaRPr lang="es-PR" sz="2000" dirty="0">
              <a:latin typeface="Times New Roman" panose="02020603050405020304" pitchFamily="18" charset="0"/>
              <a:cs typeface="Times New Roman" panose="02020603050405020304" pitchFamily="18" charset="0"/>
            </a:endParaRPr>
          </a:p>
        </p:txBody>
      </p:sp>
      <p:pic>
        <p:nvPicPr>
          <p:cNvPr id="5" name="Audio 4">
            <a:hlinkClick r:id="" action="ppaction://media"/>
            <a:extLst>
              <a:ext uri="{FF2B5EF4-FFF2-40B4-BE49-F238E27FC236}">
                <a16:creationId xmlns:a16="http://schemas.microsoft.com/office/drawing/2014/main" id="{126A858E-7CBF-40DB-994F-76A08D5F1A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6997987"/>
      </p:ext>
    </p:extLst>
  </p:cSld>
  <p:clrMapOvr>
    <a:masterClrMapping/>
  </p:clrMapOvr>
  <mc:AlternateContent xmlns:mc="http://schemas.openxmlformats.org/markup-compatibility/2006" xmlns:p14="http://schemas.microsoft.com/office/powerpoint/2010/main">
    <mc:Choice Requires="p14">
      <p:transition spd="slow" p14:dur="2000" advTm="96216"/>
    </mc:Choice>
    <mc:Fallback xmlns="">
      <p:transition spd="slow" advTm="96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30BD1B1-AA22-48F1-B3ED-579CD284605D}"/>
              </a:ext>
              <a:ext uri="{C183D7F6-B498-43B3-948B-1728B52AA6E4}">
                <adec:decorative xmlns:adec="http://schemas.microsoft.com/office/drawing/2017/decorative" val="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756" r="42800"/>
                    </a14:imgEffect>
                  </a14:imgLayer>
                </a14:imgProps>
              </a:ext>
            </a:extLst>
          </a:blip>
          <a:srcRect r="52444" b="-1"/>
          <a:stretch/>
        </p:blipFill>
        <p:spPr>
          <a:xfrm>
            <a:off x="20" y="975"/>
            <a:ext cx="12191980" cy="6858000"/>
          </a:xfrm>
          <a:prstGeom prst="rect">
            <a:avLst/>
          </a:prstGeom>
        </p:spPr>
      </p:pic>
      <p:sp>
        <p:nvSpPr>
          <p:cNvPr id="21" name="Rectangle 20">
            <a:extLst>
              <a:ext uri="{FF2B5EF4-FFF2-40B4-BE49-F238E27FC236}">
                <a16:creationId xmlns:a16="http://schemas.microsoft.com/office/drawing/2014/main" id="{EAA48FC5-3C83-4F1B-BC33-DF0B588F8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6786" y="3064931"/>
            <a:ext cx="8295215"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3D84FB-5D02-47D2-98FD-4F01A02E2AEA}"/>
              </a:ext>
            </a:extLst>
          </p:cNvPr>
          <p:cNvSpPr>
            <a:spLocks noGrp="1"/>
          </p:cNvSpPr>
          <p:nvPr>
            <p:ph type="ctrTitle"/>
          </p:nvPr>
        </p:nvSpPr>
        <p:spPr>
          <a:xfrm>
            <a:off x="3903313" y="3123358"/>
            <a:ext cx="8291941" cy="1428674"/>
          </a:xfrm>
        </p:spPr>
        <p:txBody>
          <a:bodyPr anchor="b">
            <a:noAutofit/>
          </a:bodyPr>
          <a:lstStyle/>
          <a:p>
            <a:pPr algn="ctr"/>
            <a:r>
              <a:rPr lang="es-PR" sz="4800" cap="none" dirty="0">
                <a:solidFill>
                  <a:srgbClr val="FFFFFF"/>
                </a:solidFill>
                <a:latin typeface="Times New Roman" panose="02020603050405020304" pitchFamily="18" charset="0"/>
                <a:cs typeface="Times New Roman" panose="02020603050405020304" pitchFamily="18" charset="0"/>
              </a:rPr>
              <a:t>PARTICIPANTES</a:t>
            </a:r>
          </a:p>
        </p:txBody>
      </p:sp>
      <p:cxnSp>
        <p:nvCxnSpPr>
          <p:cNvPr id="23" name="Straight Connector 22">
            <a:extLst>
              <a:ext uri="{FF2B5EF4-FFF2-40B4-BE49-F238E27FC236}">
                <a16:creationId xmlns:a16="http://schemas.microsoft.com/office/drawing/2014/main" id="{62F01714-1A39-4194-BD47-8A9960C599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09349" y="4666480"/>
            <a:ext cx="6832499" cy="0"/>
          </a:xfrm>
          <a:prstGeom prst="line">
            <a:avLst/>
          </a:prstGeom>
          <a:ln w="22225">
            <a:solidFill>
              <a:srgbClr val="4AC4E3"/>
            </a:solidFill>
          </a:ln>
        </p:spPr>
        <p:style>
          <a:lnRef idx="3">
            <a:schemeClr val="accent1"/>
          </a:lnRef>
          <a:fillRef idx="0">
            <a:schemeClr val="accent1"/>
          </a:fillRef>
          <a:effectRef idx="2">
            <a:schemeClr val="accent1"/>
          </a:effectRef>
          <a:fontRef idx="minor">
            <a:schemeClr val="tx1"/>
          </a:fontRef>
        </p:style>
      </p:cxnSp>
      <p:sp>
        <p:nvSpPr>
          <p:cNvPr id="7" name="Title 1">
            <a:extLst>
              <a:ext uri="{FF2B5EF4-FFF2-40B4-BE49-F238E27FC236}">
                <a16:creationId xmlns:a16="http://schemas.microsoft.com/office/drawing/2014/main" id="{5F1352D5-1F5B-4B49-8189-7A69EC93E1D2}"/>
              </a:ext>
            </a:extLst>
          </p:cNvPr>
          <p:cNvSpPr txBox="1">
            <a:spLocks/>
          </p:cNvSpPr>
          <p:nvPr/>
        </p:nvSpPr>
        <p:spPr>
          <a:xfrm>
            <a:off x="4448497" y="4666480"/>
            <a:ext cx="7501651" cy="687392"/>
          </a:xfrm>
          <a:prstGeom prst="rect">
            <a:avLst/>
          </a:prstGeom>
        </p:spPr>
        <p:txBody>
          <a:bodyPr vert="horz" lIns="91440" tIns="45720" rIns="91440" bIns="45720" rtlCol="0" anchor="b">
            <a:normAutofit fontScale="97500"/>
          </a:bodyPr>
          <a:lstStyle>
            <a:lvl1pPr algn="r" defTabSz="914400" rtl="0" eaLnBrk="1" latinLnBrk="0" hangingPunct="1">
              <a:lnSpc>
                <a:spcPct val="80000"/>
              </a:lnSpc>
              <a:spcBef>
                <a:spcPct val="0"/>
              </a:spcBef>
              <a:buNone/>
              <a:defRPr sz="5000" kern="1200" cap="all" spc="200" baseline="0">
                <a:solidFill>
                  <a:schemeClr val="tx1">
                    <a:lumMod val="95000"/>
                    <a:lumOff val="5000"/>
                  </a:schemeClr>
                </a:solidFill>
                <a:latin typeface="+mj-lt"/>
                <a:ea typeface="+mj-ea"/>
                <a:cs typeface="+mj-cs"/>
              </a:defRPr>
            </a:lvl1pPr>
          </a:lstStyle>
          <a:p>
            <a:pPr algn="l"/>
            <a:endParaRPr lang="es-PR" sz="2800" dirty="0">
              <a:solidFill>
                <a:srgbClr val="FFFFFF"/>
              </a:solidFill>
            </a:endParaRPr>
          </a:p>
        </p:txBody>
      </p:sp>
      <p:sp>
        <p:nvSpPr>
          <p:cNvPr id="3" name="TextBox 2">
            <a:extLst>
              <a:ext uri="{FF2B5EF4-FFF2-40B4-BE49-F238E27FC236}">
                <a16:creationId xmlns:a16="http://schemas.microsoft.com/office/drawing/2014/main" id="{AE0D88B5-DA0E-4504-8D3F-4E6AE240DA7D}"/>
              </a:ext>
            </a:extLst>
          </p:cNvPr>
          <p:cNvSpPr txBox="1"/>
          <p:nvPr/>
        </p:nvSpPr>
        <p:spPr>
          <a:xfrm>
            <a:off x="3896785" y="4722502"/>
            <a:ext cx="8295215" cy="461665"/>
          </a:xfrm>
          <a:prstGeom prst="rect">
            <a:avLst/>
          </a:prstGeom>
          <a:noFill/>
        </p:spPr>
        <p:txBody>
          <a:bodyPr wrap="square" rtlCol="0">
            <a:spAutoFit/>
          </a:bodyPr>
          <a:lstStyle/>
          <a:p>
            <a:pPr algn="ctr"/>
            <a:r>
              <a:rPr lang="es-PR" sz="2400" dirty="0">
                <a:solidFill>
                  <a:schemeClr val="accent1"/>
                </a:solidFill>
              </a:rPr>
              <a:t>DATOS SOCIODEMOGRAFICOS</a:t>
            </a:r>
            <a:endParaRPr lang="es-PR" sz="2400" dirty="0">
              <a:solidFill>
                <a:schemeClr val="accent1">
                  <a:lumMod val="20000"/>
                  <a:lumOff val="80000"/>
                </a:schemeClr>
              </a:solidFill>
            </a:endParaRPr>
          </a:p>
        </p:txBody>
      </p:sp>
      <p:pic>
        <p:nvPicPr>
          <p:cNvPr id="4" name="Audio 3">
            <a:hlinkClick r:id="" action="ppaction://media"/>
            <a:extLst>
              <a:ext uri="{FF2B5EF4-FFF2-40B4-BE49-F238E27FC236}">
                <a16:creationId xmlns:a16="http://schemas.microsoft.com/office/drawing/2014/main" id="{088CF9DF-11EA-4321-B468-7C1B49163D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93659873"/>
      </p:ext>
    </p:extLst>
  </p:cSld>
  <p:clrMapOvr>
    <a:masterClrMapping/>
  </p:clrMapOvr>
  <mc:AlternateContent xmlns:mc="http://schemas.openxmlformats.org/markup-compatibility/2006" xmlns:p14="http://schemas.microsoft.com/office/powerpoint/2010/main">
    <mc:Choice Requires="p14">
      <p:transition spd="slow" p14:dur="2000" advTm="4307"/>
    </mc:Choice>
    <mc:Fallback xmlns="">
      <p:transition spd="slow" advTm="4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 name="Rectangle 102">
            <a:extLst>
              <a:ext uri="{FF2B5EF4-FFF2-40B4-BE49-F238E27FC236}">
                <a16:creationId xmlns:a16="http://schemas.microsoft.com/office/drawing/2014/main" id="{3A8EC506-B1DA-46A1-B44D-774E68468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5" name="Oval 5">
            <a:extLst>
              <a:ext uri="{FF2B5EF4-FFF2-40B4-BE49-F238E27FC236}">
                <a16:creationId xmlns:a16="http://schemas.microsoft.com/office/drawing/2014/main" id="{BFF30785-305E-45D7-984F-5AA93D3CA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7" name="Straight Connector 106">
            <a:extLst>
              <a:ext uri="{FF2B5EF4-FFF2-40B4-BE49-F238E27FC236}">
                <a16:creationId xmlns:a16="http://schemas.microsoft.com/office/drawing/2014/main" id="{15E01FA5-D766-43CA-A83D-E7CF3F04E9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09" name="Rectangle 108">
            <a:extLst>
              <a:ext uri="{FF2B5EF4-FFF2-40B4-BE49-F238E27FC236}">
                <a16:creationId xmlns:a16="http://schemas.microsoft.com/office/drawing/2014/main" id="{C411DB08-1669-426B-BBEB-FAD285EF8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029E4219-121F-4CD1-AA58-24746CD29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0F86D5-6ADF-4945-BDB6-17ACD2B75EEF}"/>
              </a:ext>
            </a:extLst>
          </p:cNvPr>
          <p:cNvSpPr>
            <a:spLocks noGrp="1"/>
          </p:cNvSpPr>
          <p:nvPr>
            <p:ph type="title"/>
          </p:nvPr>
        </p:nvSpPr>
        <p:spPr>
          <a:xfrm>
            <a:off x="634276" y="640080"/>
            <a:ext cx="4208656" cy="3034857"/>
          </a:xfrm>
        </p:spPr>
        <p:txBody>
          <a:bodyPr vert="horz" lIns="91440" tIns="45720" rIns="91440" bIns="45720" rtlCol="0" anchor="b">
            <a:normAutofit/>
          </a:bodyPr>
          <a:lstStyle/>
          <a:p>
            <a:pPr algn="r"/>
            <a:r>
              <a:rPr lang="en-US" sz="4400" kern="1200" cap="all" spc="200" baseline="0">
                <a:solidFill>
                  <a:srgbClr val="FFFFFF"/>
                </a:solidFill>
                <a:latin typeface="+mj-lt"/>
                <a:ea typeface="+mj-ea"/>
                <a:cs typeface="+mj-cs"/>
              </a:rPr>
              <a:t>111 PERSONAS PARTICIPARON DE LAS VISTAS PÚBLICAS</a:t>
            </a:r>
            <a:endParaRPr lang="en-US" sz="4400" kern="1200" cap="all" spc="200" baseline="0" dirty="0">
              <a:solidFill>
                <a:srgbClr val="FFFFFF"/>
              </a:solidFill>
              <a:latin typeface="+mj-lt"/>
              <a:ea typeface="+mj-ea"/>
              <a:cs typeface="+mj-cs"/>
            </a:endParaRPr>
          </a:p>
        </p:txBody>
      </p:sp>
      <p:cxnSp>
        <p:nvCxnSpPr>
          <p:cNvPr id="113" name="Straight Connector 112">
            <a:extLst>
              <a:ext uri="{FF2B5EF4-FFF2-40B4-BE49-F238E27FC236}">
                <a16:creationId xmlns:a16="http://schemas.microsoft.com/office/drawing/2014/main" id="{52F50912-06FD-4216-BAD3-21050F5956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6679" y="3765314"/>
            <a:ext cx="3931920"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Table 4">
            <a:extLst>
              <a:ext uri="{FF2B5EF4-FFF2-40B4-BE49-F238E27FC236}">
                <a16:creationId xmlns:a16="http://schemas.microsoft.com/office/drawing/2014/main" id="{FB2EF2ED-C4D2-4C4A-A1FC-30804159F4CC}"/>
              </a:ext>
            </a:extLst>
          </p:cNvPr>
          <p:cNvGraphicFramePr>
            <a:graphicFrameLocks noGrp="1"/>
          </p:cNvGraphicFramePr>
          <p:nvPr>
            <p:extLst>
              <p:ext uri="{D42A27DB-BD31-4B8C-83A1-F6EECF244321}">
                <p14:modId xmlns:p14="http://schemas.microsoft.com/office/powerpoint/2010/main" val="1337009529"/>
              </p:ext>
            </p:extLst>
          </p:nvPr>
        </p:nvGraphicFramePr>
        <p:xfrm>
          <a:off x="5629611" y="450574"/>
          <a:ext cx="5997130" cy="6347089"/>
        </p:xfrm>
        <a:graphic>
          <a:graphicData uri="http://schemas.openxmlformats.org/drawingml/2006/table">
            <a:tbl>
              <a:tblPr firstRow="1" bandRow="1">
                <a:tableStyleId>{3B4B98B0-60AC-42C2-AFA5-B58CD77FA1E5}</a:tableStyleId>
              </a:tblPr>
              <a:tblGrid>
                <a:gridCol w="2878285">
                  <a:extLst>
                    <a:ext uri="{9D8B030D-6E8A-4147-A177-3AD203B41FA5}">
                      <a16:colId xmlns:a16="http://schemas.microsoft.com/office/drawing/2014/main" val="3171323541"/>
                    </a:ext>
                  </a:extLst>
                </a:gridCol>
                <a:gridCol w="528563">
                  <a:extLst>
                    <a:ext uri="{9D8B030D-6E8A-4147-A177-3AD203B41FA5}">
                      <a16:colId xmlns:a16="http://schemas.microsoft.com/office/drawing/2014/main" val="230556731"/>
                    </a:ext>
                  </a:extLst>
                </a:gridCol>
                <a:gridCol w="717141">
                  <a:extLst>
                    <a:ext uri="{9D8B030D-6E8A-4147-A177-3AD203B41FA5}">
                      <a16:colId xmlns:a16="http://schemas.microsoft.com/office/drawing/2014/main" val="254388910"/>
                    </a:ext>
                  </a:extLst>
                </a:gridCol>
                <a:gridCol w="682431">
                  <a:extLst>
                    <a:ext uri="{9D8B030D-6E8A-4147-A177-3AD203B41FA5}">
                      <a16:colId xmlns:a16="http://schemas.microsoft.com/office/drawing/2014/main" val="2315172019"/>
                    </a:ext>
                  </a:extLst>
                </a:gridCol>
                <a:gridCol w="1190710">
                  <a:extLst>
                    <a:ext uri="{9D8B030D-6E8A-4147-A177-3AD203B41FA5}">
                      <a16:colId xmlns:a16="http://schemas.microsoft.com/office/drawing/2014/main" val="1047926806"/>
                    </a:ext>
                  </a:extLst>
                </a:gridCol>
              </a:tblGrid>
              <a:tr h="827611">
                <a:tc gridSpan="5">
                  <a:txBody>
                    <a:bodyPr/>
                    <a:lstStyle/>
                    <a:p>
                      <a:pPr algn="l" fontAlgn="b"/>
                      <a:r>
                        <a:rPr lang="es-PR" sz="2400" b="1" u="none" strike="noStrike" dirty="0">
                          <a:solidFill>
                            <a:schemeClr val="tx1"/>
                          </a:solidFill>
                          <a:effectLst/>
                          <a:latin typeface="Times New Roman" panose="02020603050405020304" pitchFamily="18" charset="0"/>
                          <a:cs typeface="Times New Roman" panose="02020603050405020304" pitchFamily="18" charset="0"/>
                        </a:rPr>
                        <a:t>ERES UNA PERSONA O </a:t>
                      </a:r>
                      <a:r>
                        <a:rPr lang="es-PR" sz="2400" b="1" u="none" strike="noStrike" noProof="0" dirty="0">
                          <a:solidFill>
                            <a:schemeClr val="tx1"/>
                          </a:solidFill>
                          <a:effectLst/>
                          <a:latin typeface="Times New Roman" panose="02020603050405020304" pitchFamily="18" charset="0"/>
                          <a:cs typeface="Times New Roman" panose="02020603050405020304" pitchFamily="18" charset="0"/>
                        </a:rPr>
                        <a:t>REPRESENTAS</a:t>
                      </a:r>
                      <a:r>
                        <a:rPr lang="es-PR" sz="2400" b="1" u="none" strike="noStrike" dirty="0">
                          <a:solidFill>
                            <a:schemeClr val="tx1"/>
                          </a:solidFill>
                          <a:effectLst/>
                          <a:latin typeface="Times New Roman" panose="02020603050405020304" pitchFamily="18" charset="0"/>
                          <a:cs typeface="Times New Roman" panose="02020603050405020304" pitchFamily="18" charset="0"/>
                        </a:rPr>
                        <a:t> A..</a:t>
                      </a:r>
                      <a:endParaRPr lang="es-PR" sz="2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89914" marR="67436" marT="44957" marB="44957" anchor="b"/>
                </a:tc>
                <a:tc hMerge="1">
                  <a:txBody>
                    <a:bodyPr/>
                    <a:lstStyle/>
                    <a:p>
                      <a:pPr algn="l" fontAlgn="b"/>
                      <a:endParaRPr lang="es-PR" sz="1600" b="1" i="0" u="none" strike="noStrike" dirty="0">
                        <a:solidFill>
                          <a:schemeClr val="tx1">
                            <a:lumMod val="75000"/>
                            <a:lumOff val="25000"/>
                          </a:schemeClr>
                        </a:solidFill>
                        <a:effectLst/>
                        <a:latin typeface="Times New Roman" panose="02020603050405020304" pitchFamily="18" charset="0"/>
                        <a:cs typeface="Times New Roman" panose="02020603050405020304" pitchFamily="18" charset="0"/>
                      </a:endParaRPr>
                    </a:p>
                  </a:txBody>
                  <a:tcPr marL="89914" marR="67436" marT="44957" marB="44957" anchor="b"/>
                </a:tc>
                <a:tc hMerge="1">
                  <a:txBody>
                    <a:bodyPr/>
                    <a:lstStyle/>
                    <a:p>
                      <a:pPr algn="l" fontAlgn="b"/>
                      <a:endParaRPr lang="es-PR" sz="1600" b="1" i="0" u="none" strike="noStrike" dirty="0">
                        <a:solidFill>
                          <a:schemeClr val="tx1">
                            <a:lumMod val="75000"/>
                            <a:lumOff val="25000"/>
                          </a:schemeClr>
                        </a:solidFill>
                        <a:effectLst/>
                        <a:latin typeface="Times New Roman" panose="02020603050405020304" pitchFamily="18" charset="0"/>
                        <a:cs typeface="Times New Roman" panose="02020603050405020304" pitchFamily="18" charset="0"/>
                      </a:endParaRPr>
                    </a:p>
                  </a:txBody>
                  <a:tcPr marL="89914" marR="67436" marT="44957" marB="44957" anchor="b"/>
                </a:tc>
                <a:tc hMerge="1">
                  <a:txBody>
                    <a:bodyPr/>
                    <a:lstStyle/>
                    <a:p>
                      <a:pPr algn="l" fontAlgn="b"/>
                      <a:endParaRPr lang="es-PR" sz="1600" b="1" i="0" u="none" strike="noStrike" dirty="0">
                        <a:solidFill>
                          <a:schemeClr val="tx1">
                            <a:lumMod val="75000"/>
                            <a:lumOff val="25000"/>
                          </a:schemeClr>
                        </a:solidFill>
                        <a:effectLst/>
                        <a:latin typeface="Times New Roman" panose="02020603050405020304" pitchFamily="18" charset="0"/>
                        <a:cs typeface="Times New Roman" panose="02020603050405020304" pitchFamily="18" charset="0"/>
                      </a:endParaRPr>
                    </a:p>
                  </a:txBody>
                  <a:tcPr marL="89914" marR="67436" marT="44957" marB="44957" anchor="b"/>
                </a:tc>
                <a:tc hMerge="1">
                  <a:txBody>
                    <a:bodyPr/>
                    <a:lstStyle/>
                    <a:p>
                      <a:pPr algn="l" fontAlgn="b"/>
                      <a:endParaRPr lang="es-PR" sz="1600" b="1" i="0" u="none" strike="noStrike" dirty="0">
                        <a:solidFill>
                          <a:schemeClr val="tx1">
                            <a:lumMod val="75000"/>
                            <a:lumOff val="25000"/>
                          </a:schemeClr>
                        </a:solidFill>
                        <a:effectLst/>
                        <a:latin typeface="Times New Roman" panose="02020603050405020304" pitchFamily="18" charset="0"/>
                        <a:cs typeface="Times New Roman" panose="02020603050405020304" pitchFamily="18" charset="0"/>
                      </a:endParaRPr>
                    </a:p>
                  </a:txBody>
                  <a:tcPr marL="89914" marR="67436" marT="44957" marB="44957" anchor="b"/>
                </a:tc>
                <a:extLst>
                  <a:ext uri="{0D108BD9-81ED-4DB2-BD59-A6C34878D82A}">
                    <a16:rowId xmlns:a16="http://schemas.microsoft.com/office/drawing/2014/main" val="942534676"/>
                  </a:ext>
                </a:extLst>
              </a:tr>
              <a:tr h="426028">
                <a:tc>
                  <a:txBody>
                    <a:bodyPr/>
                    <a:lstStyle/>
                    <a:p>
                      <a:pPr algn="ctr" fontAlgn="b"/>
                      <a:r>
                        <a:rPr lang="es-PR" sz="1800" b="1" u="none" strike="noStrike" dirty="0">
                          <a:solidFill>
                            <a:schemeClr val="tx1"/>
                          </a:solidFill>
                          <a:effectLst/>
                          <a:latin typeface="Times New Roman" panose="02020603050405020304" pitchFamily="18" charset="0"/>
                          <a:cs typeface="Times New Roman" panose="02020603050405020304" pitchFamily="18" charset="0"/>
                        </a:rPr>
                        <a:t>Respuestas:</a:t>
                      </a:r>
                      <a:endParaRPr lang="es-PR" sz="18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89914" marR="67436" marT="44957" marB="44957" anchor="b"/>
                </a:tc>
                <a:tc>
                  <a:txBody>
                    <a:bodyPr/>
                    <a:lstStyle/>
                    <a:p>
                      <a:pPr algn="r" fontAlgn="b"/>
                      <a:endParaRPr lang="es-PR" sz="18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89914" marR="67436" marT="44957" marB="44957" anchor="b"/>
                </a:tc>
                <a:tc>
                  <a:txBody>
                    <a:bodyPr/>
                    <a:lstStyle/>
                    <a:p>
                      <a:pPr algn="r" fontAlgn="b"/>
                      <a:r>
                        <a:rPr lang="es-PR" sz="1800" b="1" i="0" u="none" strike="noStrike" dirty="0">
                          <a:solidFill>
                            <a:schemeClr val="tx1"/>
                          </a:solidFill>
                          <a:effectLst/>
                          <a:latin typeface="Times New Roman" panose="02020603050405020304" pitchFamily="18" charset="0"/>
                          <a:cs typeface="Times New Roman" panose="02020603050405020304" pitchFamily="18" charset="0"/>
                        </a:rPr>
                        <a:t>#</a:t>
                      </a:r>
                    </a:p>
                  </a:txBody>
                  <a:tcPr marL="89914" marR="67436" marT="44957" marB="44957" anchor="b"/>
                </a:tc>
                <a:tc>
                  <a:txBody>
                    <a:bodyPr/>
                    <a:lstStyle/>
                    <a:p>
                      <a:endParaRPr lang="es-PR" dirty="0"/>
                    </a:p>
                  </a:txBody>
                  <a:tcPr marL="89914" marR="67436" marT="44957" marB="44957" anchor="b"/>
                </a:tc>
                <a:tc>
                  <a:txBody>
                    <a:bodyPr/>
                    <a:lstStyle/>
                    <a:p>
                      <a:pPr algn="ctr" fontAlgn="b"/>
                      <a:r>
                        <a:rPr lang="es-PR" sz="18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89914" marR="67436" marT="44957" marB="44957" anchor="b"/>
                </a:tc>
                <a:extLst>
                  <a:ext uri="{0D108BD9-81ED-4DB2-BD59-A6C34878D82A}">
                    <a16:rowId xmlns:a16="http://schemas.microsoft.com/office/drawing/2014/main" val="2785710467"/>
                  </a:ext>
                </a:extLst>
              </a:tr>
              <a:tr h="426028">
                <a:tc>
                  <a:txBody>
                    <a:bodyPr/>
                    <a:lstStyle/>
                    <a:p>
                      <a:pPr algn="l" fontAlgn="b"/>
                      <a:r>
                        <a:rPr lang="es-PR" sz="1600" u="none" strike="noStrike" dirty="0">
                          <a:solidFill>
                            <a:schemeClr val="tx1"/>
                          </a:solidFill>
                          <a:effectLst/>
                          <a:latin typeface="Times New Roman" panose="02020603050405020304" pitchFamily="18" charset="0"/>
                          <a:cs typeface="Times New Roman" panose="02020603050405020304" pitchFamily="18" charset="0"/>
                        </a:rPr>
                        <a:t>con impedimento.</a:t>
                      </a:r>
                      <a:endParaRPr lang="es-PR" sz="16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89914" marR="67436" marT="44957" marB="44957" anchor="b"/>
                </a:tc>
                <a:tc>
                  <a:txBody>
                    <a:bodyPr/>
                    <a:lstStyle/>
                    <a:p>
                      <a:pPr algn="r" fontAlgn="b"/>
                      <a:endParaRPr lang="es-PR" sz="1600" b="0" i="0" u="none" strike="noStrike">
                        <a:solidFill>
                          <a:schemeClr val="tx1"/>
                        </a:solidFill>
                        <a:effectLst/>
                        <a:latin typeface="Times New Roman" panose="02020603050405020304" pitchFamily="18" charset="0"/>
                        <a:cs typeface="Times New Roman" panose="02020603050405020304" pitchFamily="18" charset="0"/>
                      </a:endParaRPr>
                    </a:p>
                  </a:txBody>
                  <a:tcPr marL="89914" marR="67436" marT="44957" marB="44957" anchor="b"/>
                </a:tc>
                <a:tc>
                  <a:txBody>
                    <a:bodyPr/>
                    <a:lstStyle/>
                    <a:p>
                      <a:pPr algn="r" fontAlgn="b"/>
                      <a:r>
                        <a:rPr lang="es-PR" sz="1600" b="1" u="none" strike="noStrike" dirty="0">
                          <a:solidFill>
                            <a:schemeClr val="tx1"/>
                          </a:solidFill>
                          <a:effectLst/>
                          <a:latin typeface="Times New Roman" panose="02020603050405020304" pitchFamily="18" charset="0"/>
                          <a:cs typeface="Times New Roman" panose="02020603050405020304" pitchFamily="18" charset="0"/>
                        </a:rPr>
                        <a:t>51</a:t>
                      </a:r>
                      <a:endParaRPr lang="es-PR" sz="16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89914" marR="67436" marT="44957" marB="44957" anchor="b"/>
                </a:tc>
                <a:tc>
                  <a:txBody>
                    <a:bodyPr/>
                    <a:lstStyle/>
                    <a:p>
                      <a:pPr algn="r" fontAlgn="b"/>
                      <a:endParaRPr lang="es-PR" sz="16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89914" marR="67436" marT="44957" marB="44957" anchor="b"/>
                </a:tc>
                <a:tc>
                  <a:txBody>
                    <a:bodyPr/>
                    <a:lstStyle/>
                    <a:p>
                      <a:pPr algn="r" fontAlgn="b"/>
                      <a:r>
                        <a:rPr lang="es-PR" sz="1600" b="1" u="none" strike="noStrike" dirty="0">
                          <a:solidFill>
                            <a:schemeClr val="tx1"/>
                          </a:solidFill>
                          <a:effectLst/>
                          <a:latin typeface="Times New Roman" panose="02020603050405020304" pitchFamily="18" charset="0"/>
                          <a:cs typeface="Times New Roman" panose="02020603050405020304" pitchFamily="18" charset="0"/>
                        </a:rPr>
                        <a:t>45.95%</a:t>
                      </a:r>
                      <a:endParaRPr lang="es-PR" sz="16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89914" marR="67436" marT="44957" marB="44957" anchor="b"/>
                </a:tc>
                <a:extLst>
                  <a:ext uri="{0D108BD9-81ED-4DB2-BD59-A6C34878D82A}">
                    <a16:rowId xmlns:a16="http://schemas.microsoft.com/office/drawing/2014/main" val="2106962903"/>
                  </a:ext>
                </a:extLst>
              </a:tr>
              <a:tr h="712873">
                <a:tc>
                  <a:txBody>
                    <a:bodyPr/>
                    <a:lstStyle/>
                    <a:p>
                      <a:pPr algn="l" fontAlgn="b"/>
                      <a:r>
                        <a:rPr lang="es-PR" sz="1600" u="none" strike="noStrike" dirty="0">
                          <a:solidFill>
                            <a:schemeClr val="tx1"/>
                          </a:solidFill>
                          <a:effectLst/>
                          <a:latin typeface="Times New Roman" panose="02020603050405020304" pitchFamily="18" charset="0"/>
                          <a:cs typeface="Times New Roman" panose="02020603050405020304" pitchFamily="18" charset="0"/>
                        </a:rPr>
                        <a:t>padre, madre o familiar de una persona con impedimento.</a:t>
                      </a:r>
                      <a:endParaRPr lang="es-PR" sz="16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89914" marR="67436" marT="44957" marB="44957" anchor="b"/>
                </a:tc>
                <a:tc>
                  <a:txBody>
                    <a:bodyPr/>
                    <a:lstStyle/>
                    <a:p>
                      <a:pPr algn="r" fontAlgn="b"/>
                      <a:endParaRPr lang="es-PR" sz="1600" b="0" i="0" u="none" strike="noStrike">
                        <a:solidFill>
                          <a:schemeClr val="tx1"/>
                        </a:solidFill>
                        <a:effectLst/>
                        <a:latin typeface="Times New Roman" panose="02020603050405020304" pitchFamily="18" charset="0"/>
                        <a:cs typeface="Times New Roman" panose="02020603050405020304" pitchFamily="18" charset="0"/>
                      </a:endParaRPr>
                    </a:p>
                  </a:txBody>
                  <a:tcPr marL="89914" marR="67436" marT="44957" marB="44957" anchor="b"/>
                </a:tc>
                <a:tc>
                  <a:txBody>
                    <a:bodyPr/>
                    <a:lstStyle/>
                    <a:p>
                      <a:pPr algn="r" fontAlgn="b"/>
                      <a:r>
                        <a:rPr lang="es-PR" sz="1600" b="1" u="none" strike="noStrike" dirty="0">
                          <a:solidFill>
                            <a:schemeClr val="tx1"/>
                          </a:solidFill>
                          <a:effectLst/>
                          <a:latin typeface="Times New Roman" panose="02020603050405020304" pitchFamily="18" charset="0"/>
                          <a:cs typeface="Times New Roman" panose="02020603050405020304" pitchFamily="18" charset="0"/>
                        </a:rPr>
                        <a:t>21</a:t>
                      </a:r>
                      <a:endParaRPr lang="es-PR" sz="16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89914" marR="67436" marT="44957" marB="44957" anchor="b"/>
                </a:tc>
                <a:tc>
                  <a:txBody>
                    <a:bodyPr/>
                    <a:lstStyle/>
                    <a:p>
                      <a:pPr algn="r" fontAlgn="b"/>
                      <a:endParaRPr lang="es-PR" sz="18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89914" marR="67436" marT="44957" marB="44957" anchor="b"/>
                </a:tc>
                <a:tc>
                  <a:txBody>
                    <a:bodyPr/>
                    <a:lstStyle/>
                    <a:p>
                      <a:pPr algn="r" fontAlgn="b"/>
                      <a:r>
                        <a:rPr lang="es-PR" sz="1600" b="1" u="none" strike="noStrike" dirty="0">
                          <a:solidFill>
                            <a:schemeClr val="tx1"/>
                          </a:solidFill>
                          <a:effectLst/>
                          <a:latin typeface="Times New Roman" panose="02020603050405020304" pitchFamily="18" charset="0"/>
                          <a:cs typeface="Times New Roman" panose="02020603050405020304" pitchFamily="18" charset="0"/>
                        </a:rPr>
                        <a:t>18.92%</a:t>
                      </a:r>
                      <a:endParaRPr lang="es-PR" sz="16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89914" marR="67436" marT="44957" marB="44957" anchor="b"/>
                </a:tc>
                <a:extLst>
                  <a:ext uri="{0D108BD9-81ED-4DB2-BD59-A6C34878D82A}">
                    <a16:rowId xmlns:a16="http://schemas.microsoft.com/office/drawing/2014/main" val="2623433921"/>
                  </a:ext>
                </a:extLst>
              </a:tr>
              <a:tr h="999718">
                <a:tc>
                  <a:txBody>
                    <a:bodyPr/>
                    <a:lstStyle/>
                    <a:p>
                      <a:pPr algn="l" fontAlgn="b"/>
                      <a:r>
                        <a:rPr lang="es-PR" sz="1600" u="none" strike="noStrike" dirty="0">
                          <a:solidFill>
                            <a:schemeClr val="tx1"/>
                          </a:solidFill>
                          <a:effectLst/>
                          <a:latin typeface="Times New Roman" panose="02020603050405020304" pitchFamily="18" charset="0"/>
                          <a:cs typeface="Times New Roman" panose="02020603050405020304" pitchFamily="18" charset="0"/>
                        </a:rPr>
                        <a:t>administrador/a, empleado/a o representante de un centro de vida independiente.</a:t>
                      </a:r>
                      <a:endParaRPr lang="es-PR" sz="16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89914" marR="67436" marT="44957" marB="44957" anchor="b"/>
                </a:tc>
                <a:tc>
                  <a:txBody>
                    <a:bodyPr/>
                    <a:lstStyle/>
                    <a:p>
                      <a:pPr algn="r" fontAlgn="b"/>
                      <a:endParaRPr lang="es-PR" sz="16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89914" marR="67436" marT="44957" marB="44957" anchor="b"/>
                </a:tc>
                <a:tc>
                  <a:txBody>
                    <a:bodyPr/>
                    <a:lstStyle/>
                    <a:p>
                      <a:pPr algn="r" fontAlgn="b"/>
                      <a:r>
                        <a:rPr lang="es-PR" sz="1600" b="1" u="none" strike="noStrike" dirty="0">
                          <a:solidFill>
                            <a:schemeClr val="tx1"/>
                          </a:solidFill>
                          <a:effectLst/>
                          <a:latin typeface="Times New Roman" panose="02020603050405020304" pitchFamily="18" charset="0"/>
                          <a:cs typeface="Times New Roman" panose="02020603050405020304" pitchFamily="18" charset="0"/>
                        </a:rPr>
                        <a:t>21</a:t>
                      </a:r>
                      <a:endParaRPr lang="es-PR" sz="16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89914" marR="67436" marT="44957" marB="44957" anchor="b"/>
                </a:tc>
                <a:tc>
                  <a:txBody>
                    <a:bodyPr/>
                    <a:lstStyle/>
                    <a:p>
                      <a:pPr algn="r" fontAlgn="b"/>
                      <a:endParaRPr lang="es-PR" sz="16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89914" marR="67436" marT="44957" marB="44957" anchor="b"/>
                </a:tc>
                <a:tc>
                  <a:txBody>
                    <a:bodyPr/>
                    <a:lstStyle/>
                    <a:p>
                      <a:pPr algn="r" fontAlgn="b"/>
                      <a:r>
                        <a:rPr lang="es-PR" sz="1600" b="1" u="none" strike="noStrike" dirty="0">
                          <a:solidFill>
                            <a:schemeClr val="tx1"/>
                          </a:solidFill>
                          <a:effectLst/>
                          <a:latin typeface="Times New Roman" panose="02020603050405020304" pitchFamily="18" charset="0"/>
                          <a:cs typeface="Times New Roman" panose="02020603050405020304" pitchFamily="18" charset="0"/>
                        </a:rPr>
                        <a:t>18.92%</a:t>
                      </a:r>
                      <a:endParaRPr lang="es-PR" sz="16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89914" marR="67436" marT="44957" marB="44957" anchor="b"/>
                </a:tc>
                <a:extLst>
                  <a:ext uri="{0D108BD9-81ED-4DB2-BD59-A6C34878D82A}">
                    <a16:rowId xmlns:a16="http://schemas.microsoft.com/office/drawing/2014/main" val="4131644178"/>
                  </a:ext>
                </a:extLst>
              </a:tr>
              <a:tr h="999718">
                <a:tc>
                  <a:txBody>
                    <a:bodyPr/>
                    <a:lstStyle/>
                    <a:p>
                      <a:pPr algn="l" fontAlgn="b"/>
                      <a:r>
                        <a:rPr lang="es-PR" sz="1600" u="none" strike="noStrike" dirty="0">
                          <a:solidFill>
                            <a:schemeClr val="tx1"/>
                          </a:solidFill>
                          <a:effectLst/>
                          <a:latin typeface="Times New Roman" panose="02020603050405020304" pitchFamily="18" charset="0"/>
                          <a:cs typeface="Times New Roman" panose="02020603050405020304" pitchFamily="18" charset="0"/>
                        </a:rPr>
                        <a:t>administrador/a, empleado/a o representante de una agencia gubernamental.</a:t>
                      </a:r>
                      <a:endParaRPr lang="es-PR" sz="16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89914" marR="67436" marT="44957" marB="44957" anchor="b"/>
                </a:tc>
                <a:tc>
                  <a:txBody>
                    <a:bodyPr/>
                    <a:lstStyle/>
                    <a:p>
                      <a:pPr algn="r" fontAlgn="b"/>
                      <a:endParaRPr lang="es-PR" sz="16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89914" marR="67436" marT="44957" marB="44957" anchor="b"/>
                </a:tc>
                <a:tc>
                  <a:txBody>
                    <a:bodyPr/>
                    <a:lstStyle/>
                    <a:p>
                      <a:pPr algn="r" fontAlgn="b"/>
                      <a:r>
                        <a:rPr lang="es-PR" sz="1600" b="1" u="none" strike="noStrike" dirty="0">
                          <a:solidFill>
                            <a:schemeClr val="tx1"/>
                          </a:solidFill>
                          <a:effectLst/>
                          <a:latin typeface="Times New Roman" panose="02020603050405020304" pitchFamily="18" charset="0"/>
                          <a:cs typeface="Times New Roman" panose="02020603050405020304" pitchFamily="18" charset="0"/>
                        </a:rPr>
                        <a:t>2</a:t>
                      </a:r>
                      <a:endParaRPr lang="es-PR" sz="16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89914" marR="67436" marT="44957" marB="44957" anchor="b"/>
                </a:tc>
                <a:tc>
                  <a:txBody>
                    <a:bodyPr/>
                    <a:lstStyle/>
                    <a:p>
                      <a:pPr algn="r" fontAlgn="b"/>
                      <a:endParaRPr lang="es-PR" sz="16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89914" marR="67436" marT="44957" marB="44957" anchor="b"/>
                </a:tc>
                <a:tc>
                  <a:txBody>
                    <a:bodyPr/>
                    <a:lstStyle/>
                    <a:p>
                      <a:pPr algn="r" fontAlgn="b"/>
                      <a:r>
                        <a:rPr lang="es-PR" sz="1600" b="1" u="none" strike="noStrike" dirty="0">
                          <a:solidFill>
                            <a:schemeClr val="tx1"/>
                          </a:solidFill>
                          <a:effectLst/>
                          <a:latin typeface="Times New Roman" panose="02020603050405020304" pitchFamily="18" charset="0"/>
                          <a:cs typeface="Times New Roman" panose="02020603050405020304" pitchFamily="18" charset="0"/>
                        </a:rPr>
                        <a:t>1.80%</a:t>
                      </a:r>
                      <a:endParaRPr lang="es-PR" sz="16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89914" marR="67436" marT="44957" marB="44957" anchor="b"/>
                </a:tc>
                <a:extLst>
                  <a:ext uri="{0D108BD9-81ED-4DB2-BD59-A6C34878D82A}">
                    <a16:rowId xmlns:a16="http://schemas.microsoft.com/office/drawing/2014/main" val="3013693784"/>
                  </a:ext>
                </a:extLst>
              </a:tr>
              <a:tr h="999718">
                <a:tc>
                  <a:txBody>
                    <a:bodyPr/>
                    <a:lstStyle/>
                    <a:p>
                      <a:pPr algn="l" fontAlgn="b"/>
                      <a:r>
                        <a:rPr lang="es-PR" sz="1600" u="none" strike="noStrike">
                          <a:solidFill>
                            <a:schemeClr val="tx1"/>
                          </a:solidFill>
                          <a:effectLst/>
                          <a:latin typeface="Times New Roman" panose="02020603050405020304" pitchFamily="18" charset="0"/>
                          <a:cs typeface="Times New Roman" panose="02020603050405020304" pitchFamily="18" charset="0"/>
                        </a:rPr>
                        <a:t>administrador/a, empleado o representante de una organización de base comunitaria.</a:t>
                      </a:r>
                      <a:endParaRPr lang="es-PR" sz="1600" b="0" i="0" u="none" strike="noStrike">
                        <a:solidFill>
                          <a:schemeClr val="tx1"/>
                        </a:solidFill>
                        <a:effectLst/>
                        <a:latin typeface="Times New Roman" panose="02020603050405020304" pitchFamily="18" charset="0"/>
                        <a:cs typeface="Times New Roman" panose="02020603050405020304" pitchFamily="18" charset="0"/>
                      </a:endParaRPr>
                    </a:p>
                  </a:txBody>
                  <a:tcPr marL="89914" marR="67436" marT="44957" marB="44957" anchor="b"/>
                </a:tc>
                <a:tc>
                  <a:txBody>
                    <a:bodyPr/>
                    <a:lstStyle/>
                    <a:p>
                      <a:pPr algn="r" fontAlgn="b"/>
                      <a:endParaRPr lang="es-PR" sz="1600" b="0" i="0" u="none" strike="noStrike">
                        <a:solidFill>
                          <a:schemeClr val="tx1"/>
                        </a:solidFill>
                        <a:effectLst/>
                        <a:latin typeface="Times New Roman" panose="02020603050405020304" pitchFamily="18" charset="0"/>
                        <a:cs typeface="Times New Roman" panose="02020603050405020304" pitchFamily="18" charset="0"/>
                      </a:endParaRPr>
                    </a:p>
                  </a:txBody>
                  <a:tcPr marL="89914" marR="67436" marT="44957" marB="44957" anchor="b"/>
                </a:tc>
                <a:tc>
                  <a:txBody>
                    <a:bodyPr/>
                    <a:lstStyle/>
                    <a:p>
                      <a:pPr algn="r" fontAlgn="b"/>
                      <a:r>
                        <a:rPr lang="es-PR" sz="1600" b="1" u="none" strike="noStrike" dirty="0">
                          <a:solidFill>
                            <a:schemeClr val="tx1"/>
                          </a:solidFill>
                          <a:effectLst/>
                          <a:latin typeface="Times New Roman" panose="02020603050405020304" pitchFamily="18" charset="0"/>
                          <a:cs typeface="Times New Roman" panose="02020603050405020304" pitchFamily="18" charset="0"/>
                        </a:rPr>
                        <a:t>4</a:t>
                      </a:r>
                      <a:endParaRPr lang="es-PR" sz="16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89914" marR="67436" marT="44957" marB="44957" anchor="b"/>
                </a:tc>
                <a:tc>
                  <a:txBody>
                    <a:bodyPr/>
                    <a:lstStyle/>
                    <a:p>
                      <a:pPr algn="r" fontAlgn="b"/>
                      <a:endParaRPr lang="es-PR" sz="1600" b="0" i="0" u="none" strike="noStrike">
                        <a:solidFill>
                          <a:schemeClr val="tx1"/>
                        </a:solidFill>
                        <a:effectLst/>
                        <a:latin typeface="Times New Roman" panose="02020603050405020304" pitchFamily="18" charset="0"/>
                        <a:cs typeface="Times New Roman" panose="02020603050405020304" pitchFamily="18" charset="0"/>
                      </a:endParaRPr>
                    </a:p>
                  </a:txBody>
                  <a:tcPr marL="89914" marR="67436" marT="44957" marB="44957" anchor="b"/>
                </a:tc>
                <a:tc>
                  <a:txBody>
                    <a:bodyPr/>
                    <a:lstStyle/>
                    <a:p>
                      <a:pPr algn="r" fontAlgn="b"/>
                      <a:r>
                        <a:rPr lang="es-PR" sz="1600" b="1" u="none" strike="noStrike" dirty="0">
                          <a:solidFill>
                            <a:schemeClr val="tx1"/>
                          </a:solidFill>
                          <a:effectLst/>
                          <a:latin typeface="Times New Roman" panose="02020603050405020304" pitchFamily="18" charset="0"/>
                          <a:cs typeface="Times New Roman" panose="02020603050405020304" pitchFamily="18" charset="0"/>
                        </a:rPr>
                        <a:t>3.60%</a:t>
                      </a:r>
                      <a:endParaRPr lang="es-PR" sz="16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89914" marR="67436" marT="44957" marB="44957" anchor="b"/>
                </a:tc>
                <a:extLst>
                  <a:ext uri="{0D108BD9-81ED-4DB2-BD59-A6C34878D82A}">
                    <a16:rowId xmlns:a16="http://schemas.microsoft.com/office/drawing/2014/main" val="275754586"/>
                  </a:ext>
                </a:extLst>
              </a:tr>
              <a:tr h="426028">
                <a:tc>
                  <a:txBody>
                    <a:bodyPr/>
                    <a:lstStyle/>
                    <a:p>
                      <a:pPr algn="l" fontAlgn="b"/>
                      <a:r>
                        <a:rPr lang="es-PR" sz="1600" u="none" strike="noStrike">
                          <a:solidFill>
                            <a:schemeClr val="tx1"/>
                          </a:solidFill>
                          <a:effectLst/>
                          <a:latin typeface="Times New Roman" panose="02020603050405020304" pitchFamily="18" charset="0"/>
                          <a:cs typeface="Times New Roman" panose="02020603050405020304" pitchFamily="18" charset="0"/>
                        </a:rPr>
                        <a:t>Otro (especifique)</a:t>
                      </a:r>
                      <a:endParaRPr lang="es-PR" sz="1600" b="0" i="0" u="none" strike="noStrike">
                        <a:solidFill>
                          <a:schemeClr val="tx1"/>
                        </a:solidFill>
                        <a:effectLst/>
                        <a:latin typeface="Times New Roman" panose="02020603050405020304" pitchFamily="18" charset="0"/>
                        <a:cs typeface="Times New Roman" panose="02020603050405020304" pitchFamily="18" charset="0"/>
                      </a:endParaRPr>
                    </a:p>
                  </a:txBody>
                  <a:tcPr marL="89914" marR="67436" marT="44957" marB="44957" anchor="b"/>
                </a:tc>
                <a:tc>
                  <a:txBody>
                    <a:bodyPr/>
                    <a:lstStyle/>
                    <a:p>
                      <a:pPr algn="r" fontAlgn="b"/>
                      <a:endParaRPr lang="es-PR" sz="1600" b="0" i="0" u="none" strike="noStrike">
                        <a:solidFill>
                          <a:schemeClr val="tx1"/>
                        </a:solidFill>
                        <a:effectLst/>
                        <a:latin typeface="Times New Roman" panose="02020603050405020304" pitchFamily="18" charset="0"/>
                        <a:cs typeface="Times New Roman" panose="02020603050405020304" pitchFamily="18" charset="0"/>
                      </a:endParaRPr>
                    </a:p>
                  </a:txBody>
                  <a:tcPr marL="89914" marR="67436" marT="44957" marB="44957" anchor="b"/>
                </a:tc>
                <a:tc>
                  <a:txBody>
                    <a:bodyPr/>
                    <a:lstStyle/>
                    <a:p>
                      <a:pPr algn="r" fontAlgn="b"/>
                      <a:r>
                        <a:rPr lang="es-PR" sz="1600" b="1" u="none" strike="noStrike" dirty="0">
                          <a:solidFill>
                            <a:schemeClr val="tx1"/>
                          </a:solidFill>
                          <a:effectLst/>
                          <a:latin typeface="Times New Roman" panose="02020603050405020304" pitchFamily="18" charset="0"/>
                          <a:cs typeface="Times New Roman" panose="02020603050405020304" pitchFamily="18" charset="0"/>
                        </a:rPr>
                        <a:t>12</a:t>
                      </a:r>
                      <a:endParaRPr lang="es-PR" sz="16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89914" marR="67436" marT="44957" marB="44957" anchor="b"/>
                </a:tc>
                <a:tc>
                  <a:txBody>
                    <a:bodyPr/>
                    <a:lstStyle/>
                    <a:p>
                      <a:pPr algn="r" fontAlgn="b"/>
                      <a:endParaRPr lang="es-PR" sz="16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89914" marR="67436" marT="44957" marB="44957" anchor="b"/>
                </a:tc>
                <a:tc>
                  <a:txBody>
                    <a:bodyPr/>
                    <a:lstStyle/>
                    <a:p>
                      <a:pPr algn="r" fontAlgn="b"/>
                      <a:r>
                        <a:rPr lang="es-PR" sz="1600" b="1" u="none" strike="noStrike" dirty="0">
                          <a:solidFill>
                            <a:schemeClr val="tx1"/>
                          </a:solidFill>
                          <a:effectLst/>
                          <a:latin typeface="Times New Roman" panose="02020603050405020304" pitchFamily="18" charset="0"/>
                          <a:cs typeface="Times New Roman" panose="02020603050405020304" pitchFamily="18" charset="0"/>
                        </a:rPr>
                        <a:t>10.81%</a:t>
                      </a:r>
                      <a:endParaRPr lang="es-PR" sz="16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89914" marR="67436" marT="44957" marB="44957" anchor="b"/>
                </a:tc>
                <a:extLst>
                  <a:ext uri="{0D108BD9-81ED-4DB2-BD59-A6C34878D82A}">
                    <a16:rowId xmlns:a16="http://schemas.microsoft.com/office/drawing/2014/main" val="1145970121"/>
                  </a:ext>
                </a:extLst>
              </a:tr>
              <a:tr h="463811">
                <a:tc>
                  <a:txBody>
                    <a:bodyPr/>
                    <a:lstStyle/>
                    <a:p>
                      <a:pPr algn="l" fontAlgn="b"/>
                      <a:endParaRPr lang="es-PR" sz="1600" b="1" i="0" u="none" strike="noStrike">
                        <a:solidFill>
                          <a:schemeClr val="tx1"/>
                        </a:solidFill>
                        <a:effectLst/>
                        <a:latin typeface="Times New Roman" panose="02020603050405020304" pitchFamily="18" charset="0"/>
                        <a:cs typeface="Times New Roman" panose="02020603050405020304" pitchFamily="18" charset="0"/>
                      </a:endParaRPr>
                    </a:p>
                  </a:txBody>
                  <a:tcPr marL="89914" marR="67436" marT="44957" marB="44957" anchor="b"/>
                </a:tc>
                <a:tc>
                  <a:txBody>
                    <a:bodyPr/>
                    <a:lstStyle/>
                    <a:p>
                      <a:pPr algn="l" fontAlgn="b"/>
                      <a:endParaRPr lang="es-PR" sz="1600" b="1" i="0" u="none" strike="noStrike">
                        <a:solidFill>
                          <a:schemeClr val="tx1"/>
                        </a:solidFill>
                        <a:effectLst/>
                        <a:latin typeface="Times New Roman" panose="02020603050405020304" pitchFamily="18" charset="0"/>
                        <a:cs typeface="Times New Roman" panose="02020603050405020304" pitchFamily="18" charset="0"/>
                      </a:endParaRPr>
                    </a:p>
                  </a:txBody>
                  <a:tcPr marL="89914" marR="67436" marT="44957" marB="44957" anchor="b"/>
                </a:tc>
                <a:tc>
                  <a:txBody>
                    <a:bodyPr/>
                    <a:lstStyle/>
                    <a:p>
                      <a:pPr algn="l" fontAlgn="b"/>
                      <a:endParaRPr lang="es-PR" sz="1600" b="1" i="0" u="none" strike="noStrike">
                        <a:solidFill>
                          <a:schemeClr val="tx1"/>
                        </a:solidFill>
                        <a:effectLst/>
                        <a:latin typeface="Times New Roman" panose="02020603050405020304" pitchFamily="18" charset="0"/>
                        <a:cs typeface="Times New Roman" panose="02020603050405020304" pitchFamily="18" charset="0"/>
                      </a:endParaRPr>
                    </a:p>
                  </a:txBody>
                  <a:tcPr marL="89914" marR="67436" marT="44957" marB="44957" anchor="b"/>
                </a:tc>
                <a:tc>
                  <a:txBody>
                    <a:bodyPr/>
                    <a:lstStyle/>
                    <a:p>
                      <a:pPr algn="l" fontAlgn="b"/>
                      <a:endParaRPr lang="es-PR" sz="16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89914" marR="67436" marT="44957" marB="44957" anchor="b"/>
                </a:tc>
                <a:tc>
                  <a:txBody>
                    <a:bodyPr/>
                    <a:lstStyle/>
                    <a:p>
                      <a:pPr algn="l" fontAlgn="b"/>
                      <a:endParaRPr lang="es-PR" sz="16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89914" marR="67436" marT="44957" marB="44957" anchor="b"/>
                </a:tc>
                <a:extLst>
                  <a:ext uri="{0D108BD9-81ED-4DB2-BD59-A6C34878D82A}">
                    <a16:rowId xmlns:a16="http://schemas.microsoft.com/office/drawing/2014/main" val="3305311871"/>
                  </a:ext>
                </a:extLst>
              </a:tr>
            </a:tbl>
          </a:graphicData>
        </a:graphic>
      </p:graphicFrame>
      <p:pic>
        <p:nvPicPr>
          <p:cNvPr id="4" name="Audio 3">
            <a:hlinkClick r:id="" action="ppaction://media"/>
            <a:extLst>
              <a:ext uri="{FF2B5EF4-FFF2-40B4-BE49-F238E27FC236}">
                <a16:creationId xmlns:a16="http://schemas.microsoft.com/office/drawing/2014/main" id="{B42DA1FA-1278-43E4-9418-94B0088AA2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35716351"/>
      </p:ext>
    </p:extLst>
  </p:cSld>
  <p:clrMapOvr>
    <a:masterClrMapping/>
  </p:clrMapOvr>
  <mc:AlternateContent xmlns:mc="http://schemas.openxmlformats.org/markup-compatibility/2006" xmlns:p14="http://schemas.microsoft.com/office/powerpoint/2010/main">
    <mc:Choice Requires="p14">
      <p:transition spd="slow" p14:dur="2000" advTm="72378"/>
    </mc:Choice>
    <mc:Fallback xmlns="">
      <p:transition spd="slow" advTm="72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C61657BD-3333-446A-A16A-CBDC77C8E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0" name="Rectangle 49">
            <a:extLst>
              <a:ext uri="{FF2B5EF4-FFF2-40B4-BE49-F238E27FC236}">
                <a16:creationId xmlns:a16="http://schemas.microsoft.com/office/drawing/2014/main" id="{52CAFF06-4D3A-42A5-8614-B1FA47EA0F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57106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7922A9A0-D6D1-42E4-9299-515EDF74947A}"/>
              </a:ext>
            </a:extLst>
          </p:cNvPr>
          <p:cNvGraphicFramePr>
            <a:graphicFrameLocks noGrp="1"/>
          </p:cNvGraphicFramePr>
          <p:nvPr>
            <p:extLst>
              <p:ext uri="{D42A27DB-BD31-4B8C-83A1-F6EECF244321}">
                <p14:modId xmlns:p14="http://schemas.microsoft.com/office/powerpoint/2010/main" val="1855158924"/>
              </p:ext>
            </p:extLst>
          </p:nvPr>
        </p:nvGraphicFramePr>
        <p:xfrm>
          <a:off x="7824674" y="2084212"/>
          <a:ext cx="3723859" cy="3309055"/>
        </p:xfrm>
        <a:graphic>
          <a:graphicData uri="http://schemas.openxmlformats.org/drawingml/2006/table">
            <a:tbl>
              <a:tblPr firstRow="1" bandRow="1">
                <a:tableStyleId>{073A0DAA-6AF3-43AB-8588-CEC1D06C72B9}</a:tableStyleId>
              </a:tblPr>
              <a:tblGrid>
                <a:gridCol w="1779731">
                  <a:extLst>
                    <a:ext uri="{9D8B030D-6E8A-4147-A177-3AD203B41FA5}">
                      <a16:colId xmlns:a16="http://schemas.microsoft.com/office/drawing/2014/main" val="1640019458"/>
                    </a:ext>
                  </a:extLst>
                </a:gridCol>
                <a:gridCol w="963469">
                  <a:extLst>
                    <a:ext uri="{9D8B030D-6E8A-4147-A177-3AD203B41FA5}">
                      <a16:colId xmlns:a16="http://schemas.microsoft.com/office/drawing/2014/main" val="1956966942"/>
                    </a:ext>
                  </a:extLst>
                </a:gridCol>
                <a:gridCol w="980659">
                  <a:extLst>
                    <a:ext uri="{9D8B030D-6E8A-4147-A177-3AD203B41FA5}">
                      <a16:colId xmlns:a16="http://schemas.microsoft.com/office/drawing/2014/main" val="1292541808"/>
                    </a:ext>
                  </a:extLst>
                </a:gridCol>
              </a:tblGrid>
              <a:tr h="493002">
                <a:tc>
                  <a:txBody>
                    <a:bodyPr/>
                    <a:lstStyle/>
                    <a:p>
                      <a:pPr algn="ctr" fontAlgn="b"/>
                      <a:r>
                        <a:rPr lang="es-PR" sz="1800" b="1" u="none" strike="noStrike" noProof="0" dirty="0">
                          <a:solidFill>
                            <a:schemeClr val="bg1"/>
                          </a:solidFill>
                          <a:effectLst/>
                          <a:latin typeface="Times New Roman" panose="02020603050405020304" pitchFamily="18" charset="0"/>
                          <a:cs typeface="Times New Roman" panose="02020603050405020304" pitchFamily="18" charset="0"/>
                        </a:rPr>
                        <a:t>Respuestas: </a:t>
                      </a:r>
                      <a:endParaRPr lang="es-PR" sz="1800" b="1" i="0" u="none" strike="noStrike" noProof="0" dirty="0">
                        <a:solidFill>
                          <a:schemeClr val="bg1"/>
                        </a:solidFill>
                        <a:effectLst/>
                        <a:latin typeface="Times New Roman" panose="02020603050405020304" pitchFamily="18" charset="0"/>
                        <a:cs typeface="Times New Roman" panose="02020603050405020304" pitchFamily="18" charset="0"/>
                      </a:endParaRPr>
                    </a:p>
                  </a:txBody>
                  <a:tcPr marL="38839" marR="38839" marT="38839" marB="0" anchor="b"/>
                </a:tc>
                <a:tc gridSpan="2">
                  <a:txBody>
                    <a:bodyPr/>
                    <a:lstStyle/>
                    <a:p>
                      <a:pPr algn="ctr" fontAlgn="b"/>
                      <a:r>
                        <a:rPr lang="en-US" sz="1800" b="1" u="none" strike="noStrike" dirty="0">
                          <a:solidFill>
                            <a:schemeClr val="bg1"/>
                          </a:solidFill>
                          <a:effectLst/>
                          <a:latin typeface="Times New Roman" panose="02020603050405020304" pitchFamily="18" charset="0"/>
                          <a:cs typeface="Times New Roman" panose="02020603050405020304" pitchFamily="18" charset="0"/>
                        </a:rPr>
                        <a:t>            %        </a:t>
                      </a:r>
                    </a:p>
                    <a:p>
                      <a:pPr algn="l" fontAlgn="b"/>
                      <a:r>
                        <a:rPr lang="en-US" sz="1800" b="1" u="none" strike="noStrike" dirty="0">
                          <a:solidFill>
                            <a:schemeClr val="bg1"/>
                          </a:solidFill>
                          <a:effectLst/>
                          <a:latin typeface="Times New Roman" panose="02020603050405020304" pitchFamily="18" charset="0"/>
                          <a:cs typeface="Times New Roman" panose="02020603050405020304" pitchFamily="18" charset="0"/>
                        </a:rPr>
                        <a:t>      #</a:t>
                      </a:r>
                      <a:endParaRPr lang="en-US" sz="18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38839" marR="38839" marT="38839" marB="0" anchor="b"/>
                </a:tc>
                <a:tc hMerge="1">
                  <a:txBody>
                    <a:bodyPr/>
                    <a:lstStyle/>
                    <a:p>
                      <a:endParaRPr lang="es-PR"/>
                    </a:p>
                  </a:txBody>
                  <a:tcPr/>
                </a:tc>
                <a:extLst>
                  <a:ext uri="{0D108BD9-81ED-4DB2-BD59-A6C34878D82A}">
                    <a16:rowId xmlns:a16="http://schemas.microsoft.com/office/drawing/2014/main" val="65300359"/>
                  </a:ext>
                </a:extLst>
              </a:tr>
              <a:tr h="493002">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18 años o menos.</a:t>
                      </a:r>
                      <a:endParaRPr lang="en-US" sz="1800" b="0" i="0" u="none" strike="noStrike" dirty="0">
                        <a:solidFill>
                          <a:srgbClr val="333333"/>
                        </a:solidFill>
                        <a:effectLst/>
                        <a:latin typeface="Times New Roman" panose="02020603050405020304" pitchFamily="18" charset="0"/>
                        <a:cs typeface="Times New Roman" panose="02020603050405020304" pitchFamily="18" charset="0"/>
                      </a:endParaRPr>
                    </a:p>
                  </a:txBody>
                  <a:tcPr marL="38839" marR="38839" marT="38839" marB="0" anchor="b"/>
                </a:tc>
                <a:tc>
                  <a:txBody>
                    <a:bodyPr/>
                    <a:lstStyle/>
                    <a:p>
                      <a:pPr algn="ctr" fontAlgn="b"/>
                      <a:r>
                        <a:rPr lang="en-US" sz="1800" b="1" u="none" strike="noStrike" dirty="0">
                          <a:effectLst/>
                          <a:latin typeface="Times New Roman" panose="02020603050405020304" pitchFamily="18" charset="0"/>
                          <a:cs typeface="Times New Roman" panose="02020603050405020304" pitchFamily="18" charset="0"/>
                        </a:rPr>
                        <a:t>2</a:t>
                      </a:r>
                      <a:endParaRPr lang="en-US" sz="1800" b="1" i="0" u="none" strike="noStrike" dirty="0">
                        <a:solidFill>
                          <a:srgbClr val="333333"/>
                        </a:solidFill>
                        <a:effectLst/>
                        <a:latin typeface="Times New Roman" panose="02020603050405020304" pitchFamily="18" charset="0"/>
                        <a:cs typeface="Times New Roman" panose="02020603050405020304" pitchFamily="18" charset="0"/>
                      </a:endParaRPr>
                    </a:p>
                  </a:txBody>
                  <a:tcPr marL="38839" marR="38839" marT="38839" marB="0" anchor="b"/>
                </a:tc>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1.80%</a:t>
                      </a:r>
                      <a:endParaRPr lang="en-US" sz="1800" b="0" i="0" u="none" strike="noStrike" dirty="0">
                        <a:solidFill>
                          <a:srgbClr val="333333"/>
                        </a:solidFill>
                        <a:effectLst/>
                        <a:latin typeface="Times New Roman" panose="02020603050405020304" pitchFamily="18" charset="0"/>
                        <a:cs typeface="Times New Roman" panose="02020603050405020304" pitchFamily="18" charset="0"/>
                      </a:endParaRPr>
                    </a:p>
                  </a:txBody>
                  <a:tcPr marL="38839" marR="38839" marT="38839" marB="0" anchor="b"/>
                </a:tc>
                <a:extLst>
                  <a:ext uri="{0D108BD9-81ED-4DB2-BD59-A6C34878D82A}">
                    <a16:rowId xmlns:a16="http://schemas.microsoft.com/office/drawing/2014/main" val="3560509170"/>
                  </a:ext>
                </a:extLst>
              </a:tr>
              <a:tr h="433893">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19 - 24 años.</a:t>
                      </a:r>
                      <a:endParaRPr lang="en-US" sz="1800" b="0" i="0" u="none" strike="noStrike" dirty="0">
                        <a:solidFill>
                          <a:srgbClr val="333333"/>
                        </a:solidFill>
                        <a:effectLst/>
                        <a:latin typeface="Times New Roman" panose="02020603050405020304" pitchFamily="18" charset="0"/>
                        <a:cs typeface="Times New Roman" panose="02020603050405020304" pitchFamily="18" charset="0"/>
                      </a:endParaRPr>
                    </a:p>
                  </a:txBody>
                  <a:tcPr marL="38839" marR="38839" marT="38839" marB="0" anchor="b"/>
                </a:tc>
                <a:tc>
                  <a:txBody>
                    <a:bodyPr/>
                    <a:lstStyle/>
                    <a:p>
                      <a:pPr algn="ctr" fontAlgn="b"/>
                      <a:r>
                        <a:rPr lang="en-US" sz="1800" b="1" u="none" strike="noStrike" dirty="0">
                          <a:effectLst/>
                          <a:latin typeface="Times New Roman" panose="02020603050405020304" pitchFamily="18" charset="0"/>
                          <a:cs typeface="Times New Roman" panose="02020603050405020304" pitchFamily="18" charset="0"/>
                        </a:rPr>
                        <a:t>10</a:t>
                      </a:r>
                      <a:endParaRPr lang="en-US" sz="1800" b="1" i="0" u="none" strike="noStrike" dirty="0">
                        <a:solidFill>
                          <a:srgbClr val="333333"/>
                        </a:solidFill>
                        <a:effectLst/>
                        <a:latin typeface="Times New Roman" panose="02020603050405020304" pitchFamily="18" charset="0"/>
                        <a:cs typeface="Times New Roman" panose="02020603050405020304" pitchFamily="18" charset="0"/>
                      </a:endParaRPr>
                    </a:p>
                  </a:txBody>
                  <a:tcPr marL="38839" marR="38839" marT="38839" marB="0" anchor="b"/>
                </a:tc>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9.01%</a:t>
                      </a:r>
                      <a:endParaRPr lang="en-US" sz="1800" b="0" i="0" u="none" strike="noStrike" dirty="0">
                        <a:solidFill>
                          <a:srgbClr val="333333"/>
                        </a:solidFill>
                        <a:effectLst/>
                        <a:latin typeface="Times New Roman" panose="02020603050405020304" pitchFamily="18" charset="0"/>
                        <a:cs typeface="Times New Roman" panose="02020603050405020304" pitchFamily="18" charset="0"/>
                      </a:endParaRPr>
                    </a:p>
                  </a:txBody>
                  <a:tcPr marL="38839" marR="38839" marT="38839" marB="0" anchor="b"/>
                </a:tc>
                <a:extLst>
                  <a:ext uri="{0D108BD9-81ED-4DB2-BD59-A6C34878D82A}">
                    <a16:rowId xmlns:a16="http://schemas.microsoft.com/office/drawing/2014/main" val="115080438"/>
                  </a:ext>
                </a:extLst>
              </a:tr>
              <a:tr h="433893">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25 - 34 años.</a:t>
                      </a:r>
                      <a:endParaRPr lang="en-US" sz="1800" b="0" i="0" u="none" strike="noStrike" dirty="0">
                        <a:solidFill>
                          <a:srgbClr val="333333"/>
                        </a:solidFill>
                        <a:effectLst/>
                        <a:latin typeface="Times New Roman" panose="02020603050405020304" pitchFamily="18" charset="0"/>
                        <a:cs typeface="Times New Roman" panose="02020603050405020304" pitchFamily="18" charset="0"/>
                      </a:endParaRPr>
                    </a:p>
                  </a:txBody>
                  <a:tcPr marL="38839" marR="38839" marT="38839" marB="0" anchor="b"/>
                </a:tc>
                <a:tc>
                  <a:txBody>
                    <a:bodyPr/>
                    <a:lstStyle/>
                    <a:p>
                      <a:pPr algn="ctr" fontAlgn="b"/>
                      <a:r>
                        <a:rPr lang="en-US" sz="1800" b="1" u="none" strike="noStrike" dirty="0">
                          <a:effectLst/>
                          <a:latin typeface="Times New Roman" panose="02020603050405020304" pitchFamily="18" charset="0"/>
                          <a:cs typeface="Times New Roman" panose="02020603050405020304" pitchFamily="18" charset="0"/>
                        </a:rPr>
                        <a:t>30</a:t>
                      </a:r>
                      <a:endParaRPr lang="en-US" sz="1800" b="1" i="0" u="none" strike="noStrike" dirty="0">
                        <a:solidFill>
                          <a:srgbClr val="333333"/>
                        </a:solidFill>
                        <a:effectLst/>
                        <a:latin typeface="Times New Roman" panose="02020603050405020304" pitchFamily="18" charset="0"/>
                        <a:cs typeface="Times New Roman" panose="02020603050405020304" pitchFamily="18" charset="0"/>
                      </a:endParaRPr>
                    </a:p>
                  </a:txBody>
                  <a:tcPr marL="38839" marR="38839" marT="38839" marB="0" anchor="b"/>
                </a:tc>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27.03%</a:t>
                      </a:r>
                      <a:endParaRPr lang="en-US" sz="1800" b="0" i="0" u="none" strike="noStrike" dirty="0">
                        <a:solidFill>
                          <a:srgbClr val="333333"/>
                        </a:solidFill>
                        <a:effectLst/>
                        <a:latin typeface="Times New Roman" panose="02020603050405020304" pitchFamily="18" charset="0"/>
                        <a:cs typeface="Times New Roman" panose="02020603050405020304" pitchFamily="18" charset="0"/>
                      </a:endParaRPr>
                    </a:p>
                  </a:txBody>
                  <a:tcPr marL="38839" marR="38839" marT="38839" marB="0" anchor="b"/>
                </a:tc>
                <a:extLst>
                  <a:ext uri="{0D108BD9-81ED-4DB2-BD59-A6C34878D82A}">
                    <a16:rowId xmlns:a16="http://schemas.microsoft.com/office/drawing/2014/main" val="91185732"/>
                  </a:ext>
                </a:extLst>
              </a:tr>
              <a:tr h="433893">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35 - 59 años.</a:t>
                      </a:r>
                      <a:endParaRPr lang="en-US" sz="1800" b="0" i="0" u="none" strike="noStrike" dirty="0">
                        <a:solidFill>
                          <a:srgbClr val="333333"/>
                        </a:solidFill>
                        <a:effectLst/>
                        <a:latin typeface="Times New Roman" panose="02020603050405020304" pitchFamily="18" charset="0"/>
                        <a:cs typeface="Times New Roman" panose="02020603050405020304" pitchFamily="18" charset="0"/>
                      </a:endParaRPr>
                    </a:p>
                  </a:txBody>
                  <a:tcPr marL="38839" marR="38839" marT="38839" marB="0" anchor="b"/>
                </a:tc>
                <a:tc>
                  <a:txBody>
                    <a:bodyPr/>
                    <a:lstStyle/>
                    <a:p>
                      <a:pPr algn="ctr" fontAlgn="b"/>
                      <a:r>
                        <a:rPr lang="en-US" sz="1800" b="1" u="none" strike="noStrike" dirty="0">
                          <a:effectLst/>
                          <a:latin typeface="Times New Roman" panose="02020603050405020304" pitchFamily="18" charset="0"/>
                          <a:cs typeface="Times New Roman" panose="02020603050405020304" pitchFamily="18" charset="0"/>
                        </a:rPr>
                        <a:t>54</a:t>
                      </a:r>
                      <a:endParaRPr lang="en-US" sz="1800" b="1" i="0" u="none" strike="noStrike" dirty="0">
                        <a:solidFill>
                          <a:srgbClr val="333333"/>
                        </a:solidFill>
                        <a:effectLst/>
                        <a:latin typeface="Times New Roman" panose="02020603050405020304" pitchFamily="18" charset="0"/>
                        <a:cs typeface="Times New Roman" panose="02020603050405020304" pitchFamily="18" charset="0"/>
                      </a:endParaRPr>
                    </a:p>
                  </a:txBody>
                  <a:tcPr marL="38839" marR="38839" marT="38839" marB="0" anchor="b"/>
                </a:tc>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48.65%</a:t>
                      </a:r>
                      <a:endParaRPr lang="en-US" sz="1800" b="0" i="0" u="none" strike="noStrike" dirty="0">
                        <a:solidFill>
                          <a:srgbClr val="333333"/>
                        </a:solidFill>
                        <a:effectLst/>
                        <a:latin typeface="Times New Roman" panose="02020603050405020304" pitchFamily="18" charset="0"/>
                        <a:cs typeface="Times New Roman" panose="02020603050405020304" pitchFamily="18" charset="0"/>
                      </a:endParaRPr>
                    </a:p>
                  </a:txBody>
                  <a:tcPr marL="38839" marR="38839" marT="38839" marB="0" anchor="b"/>
                </a:tc>
                <a:extLst>
                  <a:ext uri="{0D108BD9-81ED-4DB2-BD59-A6C34878D82A}">
                    <a16:rowId xmlns:a16="http://schemas.microsoft.com/office/drawing/2014/main" val="3167596508"/>
                  </a:ext>
                </a:extLst>
              </a:tr>
              <a:tr h="433893">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60 años o más.</a:t>
                      </a:r>
                      <a:endParaRPr lang="en-US" sz="1800" b="0" i="0" u="none" strike="noStrike" dirty="0">
                        <a:solidFill>
                          <a:srgbClr val="333333"/>
                        </a:solidFill>
                        <a:effectLst/>
                        <a:latin typeface="Times New Roman" panose="02020603050405020304" pitchFamily="18" charset="0"/>
                        <a:cs typeface="Times New Roman" panose="02020603050405020304" pitchFamily="18" charset="0"/>
                      </a:endParaRPr>
                    </a:p>
                  </a:txBody>
                  <a:tcPr marL="38839" marR="38839" marT="38839" marB="0" anchor="b"/>
                </a:tc>
                <a:tc>
                  <a:txBody>
                    <a:bodyPr/>
                    <a:lstStyle/>
                    <a:p>
                      <a:pPr algn="ctr" fontAlgn="b"/>
                      <a:r>
                        <a:rPr lang="en-US" sz="1800" b="1" u="none" strike="noStrike" dirty="0">
                          <a:effectLst/>
                          <a:latin typeface="Times New Roman" panose="02020603050405020304" pitchFamily="18" charset="0"/>
                          <a:cs typeface="Times New Roman" panose="02020603050405020304" pitchFamily="18" charset="0"/>
                        </a:rPr>
                        <a:t>15</a:t>
                      </a:r>
                      <a:endParaRPr lang="en-US" sz="1800" b="1" i="0" u="none" strike="noStrike" dirty="0">
                        <a:solidFill>
                          <a:srgbClr val="333333"/>
                        </a:solidFill>
                        <a:effectLst/>
                        <a:latin typeface="Times New Roman" panose="02020603050405020304" pitchFamily="18" charset="0"/>
                        <a:cs typeface="Times New Roman" panose="02020603050405020304" pitchFamily="18" charset="0"/>
                      </a:endParaRPr>
                    </a:p>
                  </a:txBody>
                  <a:tcPr marL="38839" marR="38839" marT="38839" marB="0" anchor="b"/>
                </a:tc>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13.51%</a:t>
                      </a:r>
                      <a:endParaRPr lang="en-US" sz="1800" b="0" i="0" u="none" strike="noStrike" dirty="0">
                        <a:solidFill>
                          <a:srgbClr val="333333"/>
                        </a:solidFill>
                        <a:effectLst/>
                        <a:latin typeface="Times New Roman" panose="02020603050405020304" pitchFamily="18" charset="0"/>
                        <a:cs typeface="Times New Roman" panose="02020603050405020304" pitchFamily="18" charset="0"/>
                      </a:endParaRPr>
                    </a:p>
                  </a:txBody>
                  <a:tcPr marL="38839" marR="38839" marT="38839" marB="0" anchor="b"/>
                </a:tc>
                <a:extLst>
                  <a:ext uri="{0D108BD9-81ED-4DB2-BD59-A6C34878D82A}">
                    <a16:rowId xmlns:a16="http://schemas.microsoft.com/office/drawing/2014/main" val="3048918361"/>
                  </a:ext>
                </a:extLst>
              </a:tr>
              <a:tr h="49300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PR" sz="1800" b="0" u="none" strike="noStrike" noProof="0" dirty="0">
                          <a:solidFill>
                            <a:schemeClr val="tx1"/>
                          </a:solidFill>
                          <a:effectLst/>
                          <a:latin typeface="Times New Roman" panose="02020603050405020304" pitchFamily="18" charset="0"/>
                          <a:cs typeface="Times New Roman" panose="02020603050405020304" pitchFamily="18" charset="0"/>
                        </a:rPr>
                        <a:t>Total</a:t>
                      </a:r>
                      <a:endParaRPr lang="es-PR" sz="1800" b="0" i="0" u="none" strike="noStrike" noProof="0" dirty="0">
                        <a:solidFill>
                          <a:schemeClr val="tx1"/>
                        </a:solidFill>
                        <a:effectLst/>
                        <a:latin typeface="Times New Roman" panose="02020603050405020304" pitchFamily="18" charset="0"/>
                        <a:cs typeface="Times New Roman" panose="02020603050405020304" pitchFamily="18" charset="0"/>
                      </a:endParaRPr>
                    </a:p>
                  </a:txBody>
                  <a:tcPr marL="38839" marR="38839" marT="38839"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u="none" strike="noStrike" dirty="0">
                          <a:effectLst/>
                          <a:latin typeface="Times New Roman" panose="02020603050405020304" pitchFamily="18" charset="0"/>
                          <a:cs typeface="Times New Roman" panose="02020603050405020304" pitchFamily="18" charset="0"/>
                        </a:rPr>
                        <a:t>111</a:t>
                      </a:r>
                      <a:endParaRPr lang="en-US" sz="1800" b="1" i="0" u="none" strike="noStrike" dirty="0">
                        <a:solidFill>
                          <a:srgbClr val="333333"/>
                        </a:solidFill>
                        <a:effectLst/>
                        <a:latin typeface="Times New Roman" panose="02020603050405020304" pitchFamily="18" charset="0"/>
                        <a:cs typeface="Times New Roman" panose="02020603050405020304" pitchFamily="18" charset="0"/>
                      </a:endParaRPr>
                    </a:p>
                  </a:txBody>
                  <a:tcPr marL="38839" marR="38839" marT="38839" marB="0" anchor="b"/>
                </a:tc>
                <a:tc>
                  <a:txBody>
                    <a:bodyPr/>
                    <a:lstStyle/>
                    <a:p>
                      <a:pPr algn="r" fontAlgn="b"/>
                      <a:endParaRPr lang="en-US" sz="1800" b="1" i="0" u="none" strike="noStrike" dirty="0">
                        <a:solidFill>
                          <a:srgbClr val="333333"/>
                        </a:solidFill>
                        <a:effectLst/>
                        <a:latin typeface="Times New Roman" panose="02020603050405020304" pitchFamily="18" charset="0"/>
                        <a:cs typeface="Times New Roman" panose="02020603050405020304" pitchFamily="18" charset="0"/>
                      </a:endParaRPr>
                    </a:p>
                  </a:txBody>
                  <a:tcPr marL="38839" marR="38839" marT="38839" marB="0" anchor="b"/>
                </a:tc>
                <a:extLst>
                  <a:ext uri="{0D108BD9-81ED-4DB2-BD59-A6C34878D82A}">
                    <a16:rowId xmlns:a16="http://schemas.microsoft.com/office/drawing/2014/main" val="894627700"/>
                  </a:ext>
                </a:extLst>
              </a:tr>
            </a:tbl>
          </a:graphicData>
        </a:graphic>
      </p:graphicFrame>
      <p:graphicFrame>
        <p:nvGraphicFramePr>
          <p:cNvPr id="11" name="Chart 10">
            <a:extLst>
              <a:ext uri="{FF2B5EF4-FFF2-40B4-BE49-F238E27FC236}">
                <a16:creationId xmlns:a16="http://schemas.microsoft.com/office/drawing/2014/main" id="{9A32C6A0-F376-4ECD-BFF9-BED18E602004}"/>
              </a:ext>
            </a:extLst>
          </p:cNvPr>
          <p:cNvGraphicFramePr>
            <a:graphicFrameLocks/>
          </p:cNvGraphicFramePr>
          <p:nvPr>
            <p:extLst>
              <p:ext uri="{D42A27DB-BD31-4B8C-83A1-F6EECF244321}">
                <p14:modId xmlns:p14="http://schemas.microsoft.com/office/powerpoint/2010/main" val="725633319"/>
              </p:ext>
            </p:extLst>
          </p:nvPr>
        </p:nvGraphicFramePr>
        <p:xfrm>
          <a:off x="643467" y="1086677"/>
          <a:ext cx="7175316" cy="4810539"/>
        </p:xfrm>
        <a:graphic>
          <a:graphicData uri="http://schemas.openxmlformats.org/drawingml/2006/chart">
            <c:chart xmlns:c="http://schemas.openxmlformats.org/drawingml/2006/chart" xmlns:r="http://schemas.openxmlformats.org/officeDocument/2006/relationships" r:id="rId4"/>
          </a:graphicData>
        </a:graphic>
      </p:graphicFrame>
      <p:pic>
        <p:nvPicPr>
          <p:cNvPr id="4" name="Audio 3">
            <a:hlinkClick r:id="" action="ppaction://media"/>
            <a:extLst>
              <a:ext uri="{FF2B5EF4-FFF2-40B4-BE49-F238E27FC236}">
                <a16:creationId xmlns:a16="http://schemas.microsoft.com/office/drawing/2014/main" id="{5DDFB3C0-EAA4-417D-9EF0-EA7F2B064C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45915603"/>
      </p:ext>
    </p:extLst>
  </p:cSld>
  <p:clrMapOvr>
    <a:masterClrMapping/>
  </p:clrMapOvr>
  <mc:AlternateContent xmlns:mc="http://schemas.openxmlformats.org/markup-compatibility/2006" xmlns:p14="http://schemas.microsoft.com/office/powerpoint/2010/main">
    <mc:Choice Requires="p14">
      <p:transition spd="slow" p14:dur="2000" advTm="24557"/>
    </mc:Choice>
    <mc:Fallback xmlns="">
      <p:transition spd="slow" advTm="24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9200C8B5-FB5A-4F8B-A9BD-693C051418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4FAE1107-CEC3-4041-8BAA-CDB6F6759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BE19893-371D-4ECC-B3BE-6519C5E19DDF}"/>
              </a:ext>
            </a:extLst>
          </p:cNvPr>
          <p:cNvSpPr txBox="1"/>
          <p:nvPr/>
        </p:nvSpPr>
        <p:spPr>
          <a:xfrm>
            <a:off x="1024129" y="585216"/>
            <a:ext cx="3779085" cy="1499616"/>
          </a:xfrm>
          <a:prstGeom prst="rect">
            <a:avLst/>
          </a:prstGeom>
        </p:spPr>
        <p:txBody>
          <a:bodyPr vert="horz" lIns="91440" tIns="45720" rIns="91440" bIns="45720" rtlCol="0" anchor="ctr">
            <a:normAutofit/>
          </a:bodyPr>
          <a:lstStyle/>
          <a:p>
            <a:pPr defTabSz="914400">
              <a:lnSpc>
                <a:spcPct val="80000"/>
              </a:lnSpc>
              <a:spcBef>
                <a:spcPct val="0"/>
              </a:spcBef>
              <a:spcAft>
                <a:spcPts val="600"/>
              </a:spcAft>
            </a:pPr>
            <a:r>
              <a:rPr lang="en-US" sz="5000" cap="all" spc="100">
                <a:solidFill>
                  <a:srgbClr val="FFFFFF"/>
                </a:solidFill>
                <a:latin typeface="+mj-lt"/>
                <a:ea typeface="+mj-ea"/>
                <a:cs typeface="+mj-cs"/>
              </a:rPr>
              <a:t>MUNICIPIOS :</a:t>
            </a:r>
          </a:p>
        </p:txBody>
      </p:sp>
      <p:cxnSp>
        <p:nvCxnSpPr>
          <p:cNvPr id="21" name="Straight Connector 20">
            <a:extLst>
              <a:ext uri="{FF2B5EF4-FFF2-40B4-BE49-F238E27FC236}">
                <a16:creationId xmlns:a16="http://schemas.microsoft.com/office/drawing/2014/main" id="{1AEA88FB-F5DD-45CE-AAE1-7B33D0ABD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765AF3A-8DBC-4201-996F-76F49A998D67}"/>
              </a:ext>
            </a:extLst>
          </p:cNvPr>
          <p:cNvSpPr txBox="1"/>
          <p:nvPr/>
        </p:nvSpPr>
        <p:spPr>
          <a:xfrm>
            <a:off x="762001" y="2084832"/>
            <a:ext cx="4203060" cy="4187952"/>
          </a:xfrm>
          <a:prstGeom prst="rect">
            <a:avLst/>
          </a:prstGeom>
        </p:spPr>
        <p:txBody>
          <a:bodyPr vert="horz" lIns="45720" tIns="45720" rIns="45720" bIns="45720" rtlCol="0">
            <a:normAutofit fontScale="77500" lnSpcReduction="20000"/>
          </a:bodyPr>
          <a:lstStyle/>
          <a:p>
            <a:pPr defTabSz="914400">
              <a:lnSpc>
                <a:spcPct val="90000"/>
              </a:lnSpc>
              <a:spcAft>
                <a:spcPts val="600"/>
              </a:spcAft>
              <a:buClr>
                <a:schemeClr val="accent1"/>
              </a:buClr>
            </a:pPr>
            <a:r>
              <a:rPr lang="en-US" sz="2900" dirty="0">
                <a:solidFill>
                  <a:schemeClr val="bg1"/>
                </a:solidFill>
                <a:latin typeface="Times New Roman" panose="02020603050405020304" pitchFamily="18" charset="0"/>
                <a:cs typeface="Times New Roman" panose="02020603050405020304" pitchFamily="18" charset="0"/>
              </a:rPr>
              <a:t>San Juan 			31</a:t>
            </a:r>
          </a:p>
          <a:p>
            <a:pPr defTabSz="914400">
              <a:lnSpc>
                <a:spcPct val="90000"/>
              </a:lnSpc>
              <a:spcAft>
                <a:spcPts val="600"/>
              </a:spcAft>
              <a:buClr>
                <a:schemeClr val="accent1"/>
              </a:buClr>
            </a:pPr>
            <a:r>
              <a:rPr lang="en-US" sz="2900" dirty="0">
                <a:solidFill>
                  <a:schemeClr val="bg1"/>
                </a:solidFill>
                <a:latin typeface="Times New Roman" panose="02020603050405020304" pitchFamily="18" charset="0"/>
                <a:cs typeface="Times New Roman" panose="02020603050405020304" pitchFamily="18" charset="0"/>
              </a:rPr>
              <a:t>Arecibo				11</a:t>
            </a:r>
          </a:p>
          <a:p>
            <a:pPr defTabSz="914400">
              <a:lnSpc>
                <a:spcPct val="90000"/>
              </a:lnSpc>
              <a:spcAft>
                <a:spcPts val="600"/>
              </a:spcAft>
              <a:buClr>
                <a:schemeClr val="accent1"/>
              </a:buClr>
            </a:pPr>
            <a:r>
              <a:rPr lang="en-US" sz="2900" dirty="0">
                <a:solidFill>
                  <a:schemeClr val="bg1"/>
                </a:solidFill>
                <a:latin typeface="Times New Roman" panose="02020603050405020304" pitchFamily="18" charset="0"/>
                <a:cs typeface="Times New Roman" panose="02020603050405020304" pitchFamily="18" charset="0"/>
              </a:rPr>
              <a:t>Río Grande			10</a:t>
            </a:r>
          </a:p>
          <a:p>
            <a:pPr defTabSz="914400">
              <a:lnSpc>
                <a:spcPct val="90000"/>
              </a:lnSpc>
              <a:spcAft>
                <a:spcPts val="600"/>
              </a:spcAft>
              <a:buClr>
                <a:schemeClr val="accent1"/>
              </a:buClr>
            </a:pPr>
            <a:r>
              <a:rPr lang="en-US" sz="2900" dirty="0">
                <a:solidFill>
                  <a:schemeClr val="bg1"/>
                </a:solidFill>
                <a:latin typeface="Times New Roman" panose="02020603050405020304" pitchFamily="18" charset="0"/>
                <a:cs typeface="Times New Roman" panose="02020603050405020304" pitchFamily="18" charset="0"/>
              </a:rPr>
              <a:t>Caguas 			 	 9</a:t>
            </a:r>
          </a:p>
          <a:p>
            <a:pPr defTabSz="914400">
              <a:lnSpc>
                <a:spcPct val="90000"/>
              </a:lnSpc>
              <a:spcAft>
                <a:spcPts val="600"/>
              </a:spcAft>
              <a:buClr>
                <a:schemeClr val="accent1"/>
              </a:buClr>
            </a:pPr>
            <a:r>
              <a:rPr lang="en-US" sz="2900" dirty="0">
                <a:solidFill>
                  <a:schemeClr val="bg1"/>
                </a:solidFill>
                <a:latin typeface="Times New Roman" panose="02020603050405020304" pitchFamily="18" charset="0"/>
                <a:cs typeface="Times New Roman" panose="02020603050405020304" pitchFamily="18" charset="0"/>
              </a:rPr>
              <a:t>Vega Baja		 	 7</a:t>
            </a:r>
          </a:p>
          <a:p>
            <a:pPr defTabSz="914400">
              <a:lnSpc>
                <a:spcPct val="90000"/>
              </a:lnSpc>
              <a:spcAft>
                <a:spcPts val="600"/>
              </a:spcAft>
              <a:buClr>
                <a:schemeClr val="accent1"/>
              </a:buClr>
            </a:pPr>
            <a:r>
              <a:rPr lang="en-US" sz="2900" dirty="0">
                <a:solidFill>
                  <a:schemeClr val="bg1"/>
                </a:solidFill>
                <a:latin typeface="Times New Roman" panose="02020603050405020304" pitchFamily="18" charset="0"/>
                <a:cs typeface="Times New Roman" panose="02020603050405020304" pitchFamily="18" charset="0"/>
              </a:rPr>
              <a:t>Carolina			 5</a:t>
            </a:r>
          </a:p>
          <a:p>
            <a:pPr defTabSz="914400">
              <a:lnSpc>
                <a:spcPct val="90000"/>
              </a:lnSpc>
              <a:spcAft>
                <a:spcPts val="600"/>
              </a:spcAft>
              <a:buClr>
                <a:schemeClr val="accent1"/>
              </a:buClr>
            </a:pPr>
            <a:r>
              <a:rPr lang="en-US" sz="2900" dirty="0">
                <a:solidFill>
                  <a:schemeClr val="bg1"/>
                </a:solidFill>
                <a:latin typeface="Times New Roman" panose="02020603050405020304" pitchFamily="18" charset="0"/>
                <a:cs typeface="Times New Roman" panose="02020603050405020304" pitchFamily="18" charset="0"/>
              </a:rPr>
              <a:t>Guaynabo		 	 4</a:t>
            </a:r>
          </a:p>
          <a:p>
            <a:pPr defTabSz="914400">
              <a:lnSpc>
                <a:spcPct val="90000"/>
              </a:lnSpc>
              <a:spcAft>
                <a:spcPts val="600"/>
              </a:spcAft>
              <a:buClr>
                <a:schemeClr val="accent1"/>
              </a:buClr>
            </a:pPr>
            <a:r>
              <a:rPr lang="en-US" sz="2900" dirty="0">
                <a:solidFill>
                  <a:schemeClr val="bg1"/>
                </a:solidFill>
                <a:latin typeface="Times New Roman" panose="02020603050405020304" pitchFamily="18" charset="0"/>
                <a:cs typeface="Times New Roman" panose="02020603050405020304" pitchFamily="18" charset="0"/>
              </a:rPr>
              <a:t>Luquillo			 3</a:t>
            </a:r>
          </a:p>
          <a:p>
            <a:pPr defTabSz="914400">
              <a:lnSpc>
                <a:spcPct val="90000"/>
              </a:lnSpc>
              <a:spcAft>
                <a:spcPts val="600"/>
              </a:spcAft>
              <a:buClr>
                <a:schemeClr val="accent1"/>
              </a:buClr>
            </a:pPr>
            <a:r>
              <a:rPr lang="en-US" sz="2900" dirty="0">
                <a:solidFill>
                  <a:schemeClr val="bg1"/>
                </a:solidFill>
                <a:latin typeface="Times New Roman" panose="02020603050405020304" pitchFamily="18" charset="0"/>
                <a:cs typeface="Times New Roman" panose="02020603050405020304" pitchFamily="18" charset="0"/>
              </a:rPr>
              <a:t>Fajardo			 	 3</a:t>
            </a:r>
          </a:p>
          <a:p>
            <a:pPr defTabSz="914400">
              <a:lnSpc>
                <a:spcPct val="90000"/>
              </a:lnSpc>
              <a:spcAft>
                <a:spcPts val="600"/>
              </a:spcAft>
              <a:buClr>
                <a:schemeClr val="accent1"/>
              </a:buClr>
            </a:pPr>
            <a:r>
              <a:rPr lang="en-US" sz="2900" dirty="0" err="1">
                <a:solidFill>
                  <a:schemeClr val="bg1"/>
                </a:solidFill>
                <a:latin typeface="Times New Roman" panose="02020603050405020304" pitchFamily="18" charset="0"/>
                <a:cs typeface="Times New Roman" panose="02020603050405020304" pitchFamily="18" charset="0"/>
              </a:rPr>
              <a:t>Bayamón</a:t>
            </a:r>
            <a:r>
              <a:rPr lang="en-US" sz="2900" dirty="0">
                <a:solidFill>
                  <a:schemeClr val="bg1"/>
                </a:solidFill>
                <a:latin typeface="Times New Roman" panose="02020603050405020304" pitchFamily="18" charset="0"/>
                <a:cs typeface="Times New Roman" panose="02020603050405020304" pitchFamily="18" charset="0"/>
              </a:rPr>
              <a:t> 		 	 3</a:t>
            </a:r>
          </a:p>
          <a:p>
            <a:pPr defTabSz="914400">
              <a:lnSpc>
                <a:spcPct val="90000"/>
              </a:lnSpc>
              <a:spcAft>
                <a:spcPts val="600"/>
              </a:spcAft>
              <a:buClr>
                <a:schemeClr val="accent1"/>
              </a:buClr>
            </a:pPr>
            <a:r>
              <a:rPr lang="en-US" sz="2900" dirty="0">
                <a:solidFill>
                  <a:schemeClr val="bg1"/>
                </a:solidFill>
                <a:latin typeface="Times New Roman" panose="02020603050405020304" pitchFamily="18" charset="0"/>
                <a:cs typeface="Times New Roman" panose="02020603050405020304" pitchFamily="18" charset="0"/>
              </a:rPr>
              <a:t>Vega Alta			 2</a:t>
            </a:r>
          </a:p>
          <a:p>
            <a:pPr defTabSz="914400">
              <a:lnSpc>
                <a:spcPct val="90000"/>
              </a:lnSpc>
              <a:spcAft>
                <a:spcPts val="600"/>
              </a:spcAft>
              <a:buClr>
                <a:schemeClr val="accent1"/>
              </a:buClr>
            </a:pPr>
            <a:r>
              <a:rPr lang="en-US" sz="2900" dirty="0" err="1">
                <a:solidFill>
                  <a:schemeClr val="bg1"/>
                </a:solidFill>
                <a:latin typeface="Times New Roman" panose="02020603050405020304" pitchFamily="18" charset="0"/>
                <a:cs typeface="Times New Roman" panose="02020603050405020304" pitchFamily="18" charset="0"/>
              </a:rPr>
              <a:t>Gurabo</a:t>
            </a:r>
            <a:r>
              <a:rPr lang="en-US" sz="2900" dirty="0">
                <a:solidFill>
                  <a:schemeClr val="bg1"/>
                </a:solidFill>
                <a:latin typeface="Times New Roman" panose="02020603050405020304" pitchFamily="18" charset="0"/>
                <a:cs typeface="Times New Roman" panose="02020603050405020304" pitchFamily="18" charset="0"/>
              </a:rPr>
              <a:t>			 	 2</a:t>
            </a:r>
          </a:p>
          <a:p>
            <a:pPr defTabSz="914400">
              <a:lnSpc>
                <a:spcPct val="90000"/>
              </a:lnSpc>
              <a:spcAft>
                <a:spcPts val="600"/>
              </a:spcAft>
              <a:buClr>
                <a:schemeClr val="accent1"/>
              </a:buClr>
            </a:pPr>
            <a:endParaRPr lang="en-US" sz="1700" dirty="0">
              <a:solidFill>
                <a:srgbClr val="FFFFFF"/>
              </a:solidFill>
            </a:endParaRPr>
          </a:p>
          <a:p>
            <a:pPr defTabSz="914400">
              <a:lnSpc>
                <a:spcPct val="90000"/>
              </a:lnSpc>
              <a:spcAft>
                <a:spcPts val="600"/>
              </a:spcAft>
              <a:buClr>
                <a:schemeClr val="accent1"/>
              </a:buClr>
            </a:pPr>
            <a:endParaRPr lang="en-US" sz="1700" dirty="0">
              <a:solidFill>
                <a:srgbClr val="FFFFFF"/>
              </a:solidFill>
            </a:endParaRPr>
          </a:p>
          <a:p>
            <a:pPr defTabSz="914400">
              <a:lnSpc>
                <a:spcPct val="90000"/>
              </a:lnSpc>
              <a:spcAft>
                <a:spcPts val="600"/>
              </a:spcAft>
              <a:buClr>
                <a:schemeClr val="accent1"/>
              </a:buClr>
            </a:pPr>
            <a:endParaRPr lang="en-US" sz="1700" dirty="0">
              <a:solidFill>
                <a:srgbClr val="FFFFFF"/>
              </a:solidFill>
            </a:endParaRPr>
          </a:p>
          <a:p>
            <a:pPr defTabSz="914400">
              <a:lnSpc>
                <a:spcPct val="90000"/>
              </a:lnSpc>
              <a:spcAft>
                <a:spcPts val="600"/>
              </a:spcAft>
              <a:buClr>
                <a:schemeClr val="accent1"/>
              </a:buClr>
            </a:pPr>
            <a:endParaRPr lang="en-US" sz="1700" dirty="0">
              <a:solidFill>
                <a:srgbClr val="FFFFFF"/>
              </a:solidFill>
            </a:endParaRPr>
          </a:p>
          <a:p>
            <a:pPr defTabSz="914400">
              <a:lnSpc>
                <a:spcPct val="90000"/>
              </a:lnSpc>
              <a:spcAft>
                <a:spcPts val="600"/>
              </a:spcAft>
              <a:buClr>
                <a:schemeClr val="accent1"/>
              </a:buClr>
            </a:pPr>
            <a:endParaRPr lang="en-US" sz="1700" dirty="0">
              <a:solidFill>
                <a:srgbClr val="FFFFFF"/>
              </a:solidFill>
            </a:endParaRPr>
          </a:p>
        </p:txBody>
      </p:sp>
      <p:pic>
        <p:nvPicPr>
          <p:cNvPr id="12" name="Picture 11" descr="A picture containing text, map&#10;&#10;Description automatically generated">
            <a:extLst>
              <a:ext uri="{FF2B5EF4-FFF2-40B4-BE49-F238E27FC236}">
                <a16:creationId xmlns:a16="http://schemas.microsoft.com/office/drawing/2014/main" id="{ADA5CBC3-4771-4C69-8323-7A4C501249CF}"/>
              </a:ext>
            </a:extLst>
          </p:cNvPr>
          <p:cNvPicPr>
            <a:picLocks noChangeAspect="1"/>
          </p:cNvPicPr>
          <p:nvPr/>
        </p:nvPicPr>
        <p:blipFill>
          <a:blip r:embed="rId4"/>
          <a:stretch>
            <a:fillRect/>
          </a:stretch>
        </p:blipFill>
        <p:spPr>
          <a:xfrm>
            <a:off x="5565914" y="925637"/>
            <a:ext cx="6334538" cy="3288554"/>
          </a:xfrm>
          <a:prstGeom prst="rect">
            <a:avLst/>
          </a:prstGeom>
        </p:spPr>
      </p:pic>
      <p:sp>
        <p:nvSpPr>
          <p:cNvPr id="9" name="TextBox 8">
            <a:extLst>
              <a:ext uri="{FF2B5EF4-FFF2-40B4-BE49-F238E27FC236}">
                <a16:creationId xmlns:a16="http://schemas.microsoft.com/office/drawing/2014/main" id="{EE9BB8B1-A889-45D7-ADAF-214C1E697B8C}"/>
              </a:ext>
            </a:extLst>
          </p:cNvPr>
          <p:cNvSpPr txBox="1"/>
          <p:nvPr/>
        </p:nvSpPr>
        <p:spPr>
          <a:xfrm>
            <a:off x="5839969" y="4301147"/>
            <a:ext cx="5590030" cy="1631216"/>
          </a:xfrm>
          <a:prstGeom prst="rect">
            <a:avLst/>
          </a:prstGeom>
          <a:noFill/>
        </p:spPr>
        <p:txBody>
          <a:bodyPr wrap="square" rtlCol="0">
            <a:spAutoFit/>
          </a:bodyPr>
          <a:lstStyle/>
          <a:p>
            <a:pPr>
              <a:spcAft>
                <a:spcPts val="600"/>
              </a:spcAft>
            </a:pPr>
            <a:r>
              <a:rPr lang="es-PR" sz="2000" dirty="0">
                <a:latin typeface="Times New Roman" panose="02020603050405020304" pitchFamily="18" charset="0"/>
                <a:cs typeface="Times New Roman" panose="02020603050405020304" pitchFamily="18" charset="0"/>
              </a:rPr>
              <a:t>Una (1) persona por cada uno de los siguientes: Camuy, Aguas Buenas, Quebradillas, Cayey, Barranquitas, Moca, Morovis, Juncos, Las Piedras,  San Lorenzo, Trujillo Alto, Canóvanas, Aguadilla, Maunabo, Ceiba, Hatillo y Naranjito. </a:t>
            </a:r>
          </a:p>
        </p:txBody>
      </p:sp>
      <p:sp>
        <p:nvSpPr>
          <p:cNvPr id="10" name="TextBox 9">
            <a:extLst>
              <a:ext uri="{FF2B5EF4-FFF2-40B4-BE49-F238E27FC236}">
                <a16:creationId xmlns:a16="http://schemas.microsoft.com/office/drawing/2014/main" id="{8F786A6E-9C08-4E2E-8590-54FE43FEC8E4}"/>
              </a:ext>
            </a:extLst>
          </p:cNvPr>
          <p:cNvSpPr txBox="1"/>
          <p:nvPr/>
        </p:nvSpPr>
        <p:spPr>
          <a:xfrm>
            <a:off x="8249477" y="5932363"/>
            <a:ext cx="3180522" cy="723275"/>
          </a:xfrm>
          <a:prstGeom prst="rect">
            <a:avLst/>
          </a:prstGeom>
          <a:noFill/>
        </p:spPr>
        <p:txBody>
          <a:bodyPr wrap="square" rtlCol="0">
            <a:spAutoFit/>
          </a:bodyPr>
          <a:lstStyle/>
          <a:p>
            <a:pPr algn="r">
              <a:spcAft>
                <a:spcPts val="600"/>
              </a:spcAft>
            </a:pPr>
            <a:r>
              <a:rPr lang="es-PR" dirty="0">
                <a:latin typeface="Times New Roman" panose="02020603050405020304" pitchFamily="18" charset="0"/>
                <a:cs typeface="Times New Roman" panose="02020603050405020304" pitchFamily="18" charset="0"/>
              </a:rPr>
              <a:t>Otros:     2</a:t>
            </a:r>
          </a:p>
          <a:p>
            <a:pPr algn="r">
              <a:spcAft>
                <a:spcPts val="600"/>
              </a:spcAft>
            </a:pPr>
            <a:r>
              <a:rPr lang="es-PR" dirty="0">
                <a:latin typeface="Times New Roman" panose="02020603050405020304" pitchFamily="18" charset="0"/>
                <a:cs typeface="Times New Roman" panose="02020603050405020304" pitchFamily="18" charset="0"/>
              </a:rPr>
              <a:t>N/C:       1</a:t>
            </a:r>
          </a:p>
        </p:txBody>
      </p:sp>
      <p:pic>
        <p:nvPicPr>
          <p:cNvPr id="3" name="Audio 2">
            <a:hlinkClick r:id="" action="ppaction://media"/>
            <a:extLst>
              <a:ext uri="{FF2B5EF4-FFF2-40B4-BE49-F238E27FC236}">
                <a16:creationId xmlns:a16="http://schemas.microsoft.com/office/drawing/2014/main" id="{048802D0-C878-455A-8295-16C1088F2A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9397706"/>
      </p:ext>
    </p:extLst>
  </p:cSld>
  <p:clrMapOvr>
    <a:masterClrMapping/>
  </p:clrMapOvr>
  <mc:AlternateContent xmlns:mc="http://schemas.openxmlformats.org/markup-compatibility/2006" xmlns:p14="http://schemas.microsoft.com/office/powerpoint/2010/main">
    <mc:Choice Requires="p14">
      <p:transition spd="slow" p14:dur="2000" advTm="54426"/>
    </mc:Choice>
    <mc:Fallback xmlns="">
      <p:transition spd="slow" advTm="54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30BD1B1-AA22-48F1-B3ED-579CD284605D}"/>
              </a:ext>
              <a:ext uri="{C183D7F6-B498-43B3-948B-1728B52AA6E4}">
                <adec:decorative xmlns:adec="http://schemas.microsoft.com/office/drawing/2017/decorative" val="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756" r="42800"/>
                    </a14:imgEffect>
                  </a14:imgLayer>
                </a14:imgProps>
              </a:ext>
            </a:extLst>
          </a:blip>
          <a:srcRect r="52444" b="-1"/>
          <a:stretch/>
        </p:blipFill>
        <p:spPr>
          <a:xfrm>
            <a:off x="20" y="975"/>
            <a:ext cx="12191980" cy="6858000"/>
          </a:xfrm>
          <a:prstGeom prst="rect">
            <a:avLst/>
          </a:prstGeom>
        </p:spPr>
      </p:pic>
      <p:sp>
        <p:nvSpPr>
          <p:cNvPr id="21" name="Rectangle 20">
            <a:extLst>
              <a:ext uri="{FF2B5EF4-FFF2-40B4-BE49-F238E27FC236}">
                <a16:creationId xmlns:a16="http://schemas.microsoft.com/office/drawing/2014/main" id="{EAA48FC5-3C83-4F1B-BC33-DF0B588F8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6786" y="3064931"/>
            <a:ext cx="8295215"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3D84FB-5D02-47D2-98FD-4F01A02E2AEA}"/>
              </a:ext>
            </a:extLst>
          </p:cNvPr>
          <p:cNvSpPr>
            <a:spLocks noGrp="1"/>
          </p:cNvSpPr>
          <p:nvPr>
            <p:ph type="ctrTitle"/>
          </p:nvPr>
        </p:nvSpPr>
        <p:spPr>
          <a:xfrm>
            <a:off x="3903313" y="3123358"/>
            <a:ext cx="8291941" cy="1428674"/>
          </a:xfrm>
        </p:spPr>
        <p:txBody>
          <a:bodyPr anchor="b">
            <a:noAutofit/>
          </a:bodyPr>
          <a:lstStyle/>
          <a:p>
            <a:pPr algn="ctr"/>
            <a:r>
              <a:rPr lang="es-PR" sz="4800" cap="none" dirty="0">
                <a:solidFill>
                  <a:srgbClr val="FFFFFF"/>
                </a:solidFill>
                <a:latin typeface="Times New Roman" panose="02020603050405020304" pitchFamily="18" charset="0"/>
                <a:cs typeface="Times New Roman" panose="02020603050405020304" pitchFamily="18" charset="0"/>
              </a:rPr>
              <a:t>COMENTARIOS</a:t>
            </a:r>
          </a:p>
        </p:txBody>
      </p:sp>
      <p:cxnSp>
        <p:nvCxnSpPr>
          <p:cNvPr id="23" name="Straight Connector 22">
            <a:extLst>
              <a:ext uri="{FF2B5EF4-FFF2-40B4-BE49-F238E27FC236}">
                <a16:creationId xmlns:a16="http://schemas.microsoft.com/office/drawing/2014/main" id="{62F01714-1A39-4194-BD47-8A9960C599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09349" y="4666480"/>
            <a:ext cx="6832499" cy="0"/>
          </a:xfrm>
          <a:prstGeom prst="line">
            <a:avLst/>
          </a:prstGeom>
          <a:ln w="22225">
            <a:solidFill>
              <a:srgbClr val="4AC4E3"/>
            </a:solidFill>
          </a:ln>
        </p:spPr>
        <p:style>
          <a:lnRef idx="3">
            <a:schemeClr val="accent1"/>
          </a:lnRef>
          <a:fillRef idx="0">
            <a:schemeClr val="accent1"/>
          </a:fillRef>
          <a:effectRef idx="2">
            <a:schemeClr val="accent1"/>
          </a:effectRef>
          <a:fontRef idx="minor">
            <a:schemeClr val="tx1"/>
          </a:fontRef>
        </p:style>
      </p:cxnSp>
      <p:sp>
        <p:nvSpPr>
          <p:cNvPr id="7" name="Title 1">
            <a:extLst>
              <a:ext uri="{FF2B5EF4-FFF2-40B4-BE49-F238E27FC236}">
                <a16:creationId xmlns:a16="http://schemas.microsoft.com/office/drawing/2014/main" id="{5F1352D5-1F5B-4B49-8189-7A69EC93E1D2}"/>
              </a:ext>
            </a:extLst>
          </p:cNvPr>
          <p:cNvSpPr txBox="1">
            <a:spLocks/>
          </p:cNvSpPr>
          <p:nvPr/>
        </p:nvSpPr>
        <p:spPr>
          <a:xfrm>
            <a:off x="4448497" y="4666480"/>
            <a:ext cx="7501651" cy="687392"/>
          </a:xfrm>
          <a:prstGeom prst="rect">
            <a:avLst/>
          </a:prstGeom>
        </p:spPr>
        <p:txBody>
          <a:bodyPr vert="horz" lIns="91440" tIns="45720" rIns="91440" bIns="45720" rtlCol="0" anchor="b">
            <a:normAutofit fontScale="97500"/>
          </a:bodyPr>
          <a:lstStyle>
            <a:lvl1pPr algn="r" defTabSz="914400" rtl="0" eaLnBrk="1" latinLnBrk="0" hangingPunct="1">
              <a:lnSpc>
                <a:spcPct val="80000"/>
              </a:lnSpc>
              <a:spcBef>
                <a:spcPct val="0"/>
              </a:spcBef>
              <a:buNone/>
              <a:defRPr sz="5000" kern="1200" cap="all" spc="200" baseline="0">
                <a:solidFill>
                  <a:schemeClr val="tx1">
                    <a:lumMod val="95000"/>
                    <a:lumOff val="5000"/>
                  </a:schemeClr>
                </a:solidFill>
                <a:latin typeface="+mj-lt"/>
                <a:ea typeface="+mj-ea"/>
                <a:cs typeface="+mj-cs"/>
              </a:defRPr>
            </a:lvl1pPr>
          </a:lstStyle>
          <a:p>
            <a:pPr algn="l"/>
            <a:endParaRPr lang="es-PR" sz="2800" dirty="0">
              <a:solidFill>
                <a:srgbClr val="FFFFFF"/>
              </a:solidFill>
            </a:endParaRPr>
          </a:p>
        </p:txBody>
      </p:sp>
      <p:sp>
        <p:nvSpPr>
          <p:cNvPr id="4" name="TextBox 3">
            <a:extLst>
              <a:ext uri="{FF2B5EF4-FFF2-40B4-BE49-F238E27FC236}">
                <a16:creationId xmlns:a16="http://schemas.microsoft.com/office/drawing/2014/main" id="{65B849A0-A229-47A6-8CD6-55BBD92C06F4}"/>
              </a:ext>
            </a:extLst>
          </p:cNvPr>
          <p:cNvSpPr txBox="1"/>
          <p:nvPr/>
        </p:nvSpPr>
        <p:spPr>
          <a:xfrm>
            <a:off x="3896785" y="4722502"/>
            <a:ext cx="8295215" cy="461665"/>
          </a:xfrm>
          <a:prstGeom prst="rect">
            <a:avLst/>
          </a:prstGeom>
          <a:noFill/>
        </p:spPr>
        <p:txBody>
          <a:bodyPr wrap="square" rtlCol="0">
            <a:spAutoFit/>
          </a:bodyPr>
          <a:lstStyle/>
          <a:p>
            <a:pPr algn="ctr"/>
            <a:r>
              <a:rPr lang="es-PR" sz="2400" dirty="0">
                <a:solidFill>
                  <a:srgbClr val="00B0F0"/>
                </a:solidFill>
              </a:rPr>
              <a:t>RESPUESTAS A PREGUNTAS GUÍAS </a:t>
            </a:r>
          </a:p>
        </p:txBody>
      </p:sp>
      <p:pic>
        <p:nvPicPr>
          <p:cNvPr id="3" name="Audio 2">
            <a:hlinkClick r:id="" action="ppaction://media"/>
            <a:extLst>
              <a:ext uri="{FF2B5EF4-FFF2-40B4-BE49-F238E27FC236}">
                <a16:creationId xmlns:a16="http://schemas.microsoft.com/office/drawing/2014/main" id="{3D051C1C-66AC-4D72-A185-24B7129F83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21164569"/>
      </p:ext>
    </p:extLst>
  </p:cSld>
  <p:clrMapOvr>
    <a:masterClrMapping/>
  </p:clrMapOvr>
  <mc:AlternateContent xmlns:mc="http://schemas.openxmlformats.org/markup-compatibility/2006" xmlns:p14="http://schemas.microsoft.com/office/powerpoint/2010/main">
    <mc:Choice Requires="p14">
      <p:transition spd="slow" p14:dur="2000" advTm="6259"/>
    </mc:Choice>
    <mc:Fallback xmlns="">
      <p:transition spd="slow" advTm="6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69FA6-E889-49B9-901B-12A3DE2449A9}"/>
              </a:ext>
            </a:extLst>
          </p:cNvPr>
          <p:cNvSpPr>
            <a:spLocks noGrp="1"/>
          </p:cNvSpPr>
          <p:nvPr>
            <p:ph type="title"/>
          </p:nvPr>
        </p:nvSpPr>
        <p:spPr>
          <a:solidFill>
            <a:schemeClr val="accent2"/>
          </a:solidFill>
        </p:spPr>
        <p:txBody>
          <a:bodyPr/>
          <a:lstStyle/>
          <a:p>
            <a:r>
              <a:rPr lang="es-PR" dirty="0"/>
              <a:t>Respuestas a preguntas a guÍas</a:t>
            </a:r>
          </a:p>
        </p:txBody>
      </p:sp>
      <p:sp>
        <p:nvSpPr>
          <p:cNvPr id="3" name="Content Placeholder 2">
            <a:extLst>
              <a:ext uri="{FF2B5EF4-FFF2-40B4-BE49-F238E27FC236}">
                <a16:creationId xmlns:a16="http://schemas.microsoft.com/office/drawing/2014/main" id="{4A712DB8-1611-4EFD-8A30-AC4114067FA0}"/>
              </a:ext>
            </a:extLst>
          </p:cNvPr>
          <p:cNvSpPr>
            <a:spLocks noGrp="1"/>
          </p:cNvSpPr>
          <p:nvPr>
            <p:ph sz="half" idx="1"/>
          </p:nvPr>
        </p:nvSpPr>
        <p:spPr>
          <a:solidFill>
            <a:schemeClr val="bg1">
              <a:lumMod val="85000"/>
            </a:schemeClr>
          </a:solidFill>
        </p:spPr>
        <p:txBody>
          <a:bodyPr/>
          <a:lstStyle/>
          <a:p>
            <a:pPr marL="0" lvl="0" indent="0" defTabSz="457200">
              <a:lnSpc>
                <a:spcPct val="100000"/>
              </a:lnSpc>
              <a:spcBef>
                <a:spcPts val="0"/>
              </a:spcBef>
              <a:spcAft>
                <a:spcPts val="0"/>
              </a:spcAft>
              <a:buClrTx/>
              <a:buSzTx/>
              <a:buNone/>
            </a:pPr>
            <a:r>
              <a:rPr lang="es-ES" sz="2400" b="1" dirty="0">
                <a:solidFill>
                  <a:prstClr val="black"/>
                </a:solidFill>
                <a:latin typeface="Times New Roman" panose="02020603050405020304" pitchFamily="18" charset="0"/>
                <a:cs typeface="Times New Roman" panose="02020603050405020304" pitchFamily="18" charset="0"/>
              </a:rPr>
              <a:t>¿Qué opinión te merece la Meta 1, sus objetivos y actividades? </a:t>
            </a:r>
          </a:p>
          <a:p>
            <a:pPr marL="0" lvl="0" indent="0" defTabSz="457200">
              <a:lnSpc>
                <a:spcPct val="100000"/>
              </a:lnSpc>
              <a:spcBef>
                <a:spcPts val="0"/>
              </a:spcBef>
              <a:spcAft>
                <a:spcPts val="0"/>
              </a:spcAft>
              <a:buClrTx/>
              <a:buSzTx/>
              <a:buNone/>
            </a:pPr>
            <a:endParaRPr lang="es-ES" sz="2400" b="1" dirty="0">
              <a:solidFill>
                <a:prstClr val="black"/>
              </a:solidFill>
              <a:latin typeface="Times New Roman" panose="02020603050405020304" pitchFamily="18" charset="0"/>
              <a:cs typeface="Times New Roman" panose="02020603050405020304" pitchFamily="18" charset="0"/>
            </a:endParaRPr>
          </a:p>
          <a:p>
            <a:pPr marL="0" lvl="0" indent="0" algn="ctr" defTabSz="457200">
              <a:lnSpc>
                <a:spcPct val="100000"/>
              </a:lnSpc>
              <a:spcBef>
                <a:spcPts val="0"/>
              </a:spcBef>
              <a:spcAft>
                <a:spcPts val="0"/>
              </a:spcAft>
              <a:buClrTx/>
              <a:buSzTx/>
              <a:buNone/>
            </a:pPr>
            <a:r>
              <a:rPr lang="es-ES" sz="1600" b="1" dirty="0">
                <a:solidFill>
                  <a:srgbClr val="C00000"/>
                </a:solidFill>
                <a:latin typeface="Times New Roman" panose="02020603050405020304" pitchFamily="18" charset="0"/>
                <a:cs typeface="Times New Roman" panose="02020603050405020304" pitchFamily="18" charset="0"/>
              </a:rPr>
              <a:t>Pulse imagen para ver los comentarios:</a:t>
            </a:r>
          </a:p>
          <a:p>
            <a:pPr marL="0" lvl="0" indent="0" defTabSz="457200">
              <a:lnSpc>
                <a:spcPct val="100000"/>
              </a:lnSpc>
              <a:spcBef>
                <a:spcPts val="0"/>
              </a:spcBef>
              <a:spcAft>
                <a:spcPts val="0"/>
              </a:spcAft>
              <a:buClrTx/>
              <a:buSzTx/>
              <a:buNone/>
            </a:pPr>
            <a:r>
              <a:rPr lang="es-ES" sz="2400" dirty="0">
                <a:solidFill>
                  <a:prstClr val="black"/>
                </a:solidFill>
                <a:latin typeface="Times New Roman" panose="02020603050405020304" pitchFamily="18" charset="0"/>
                <a:cs typeface="Times New Roman" panose="02020603050405020304" pitchFamily="18" charset="0"/>
              </a:rPr>
              <a:t> </a:t>
            </a:r>
            <a:endParaRPr lang="es-PR" sz="2400" dirty="0">
              <a:solidFill>
                <a:prstClr val="black"/>
              </a:solidFill>
              <a:latin typeface="Times New Roman" panose="02020603050405020304" pitchFamily="18" charset="0"/>
              <a:cs typeface="Times New Roman" panose="02020603050405020304" pitchFamily="18" charset="0"/>
            </a:endParaRPr>
          </a:p>
          <a:p>
            <a:endParaRPr lang="es-PR" dirty="0"/>
          </a:p>
        </p:txBody>
      </p:sp>
      <p:sp>
        <p:nvSpPr>
          <p:cNvPr id="4" name="Content Placeholder 3">
            <a:extLst>
              <a:ext uri="{FF2B5EF4-FFF2-40B4-BE49-F238E27FC236}">
                <a16:creationId xmlns:a16="http://schemas.microsoft.com/office/drawing/2014/main" id="{7E48D6DD-7989-49E0-AC62-BEA9B54B2B54}"/>
              </a:ext>
            </a:extLst>
          </p:cNvPr>
          <p:cNvSpPr>
            <a:spLocks noGrp="1"/>
          </p:cNvSpPr>
          <p:nvPr>
            <p:ph sz="half" idx="2"/>
          </p:nvPr>
        </p:nvSpPr>
        <p:spPr>
          <a:solidFill>
            <a:schemeClr val="bg1">
              <a:lumMod val="85000"/>
            </a:schemeClr>
          </a:solidFill>
        </p:spPr>
        <p:txBody>
          <a:bodyPr/>
          <a:lstStyle/>
          <a:p>
            <a:pPr marL="0" lvl="0" indent="0" defTabSz="457200">
              <a:lnSpc>
                <a:spcPct val="100000"/>
              </a:lnSpc>
              <a:spcBef>
                <a:spcPts val="0"/>
              </a:spcBef>
              <a:spcAft>
                <a:spcPts val="0"/>
              </a:spcAft>
              <a:buClrTx/>
              <a:buSzTx/>
              <a:buNone/>
            </a:pPr>
            <a:r>
              <a:rPr lang="es-ES" sz="2400" b="1" dirty="0">
                <a:solidFill>
                  <a:prstClr val="black"/>
                </a:solidFill>
                <a:latin typeface="Times New Roman" panose="02020603050405020304" pitchFamily="18" charset="0"/>
                <a:cs typeface="Times New Roman" panose="02020603050405020304" pitchFamily="18" charset="0"/>
              </a:rPr>
              <a:t>¿Qué opinión te merece la Meta 2, sus objetivos y actividades? </a:t>
            </a:r>
            <a:r>
              <a:rPr lang="es-ES" sz="2400" dirty="0">
                <a:solidFill>
                  <a:prstClr val="black"/>
                </a:solidFill>
                <a:latin typeface="Times New Roman" panose="02020603050405020304" pitchFamily="18" charset="0"/>
                <a:cs typeface="Times New Roman" panose="02020603050405020304" pitchFamily="18" charset="0"/>
              </a:rPr>
              <a:t> </a:t>
            </a:r>
          </a:p>
          <a:p>
            <a:pPr marL="0" lvl="0" indent="0" defTabSz="457200">
              <a:lnSpc>
                <a:spcPct val="100000"/>
              </a:lnSpc>
              <a:spcBef>
                <a:spcPts val="0"/>
              </a:spcBef>
              <a:spcAft>
                <a:spcPts val="0"/>
              </a:spcAft>
              <a:buClrTx/>
              <a:buSzTx/>
              <a:buNone/>
            </a:pPr>
            <a:endParaRPr lang="es-ES" sz="2400" dirty="0">
              <a:solidFill>
                <a:prstClr val="black"/>
              </a:solidFill>
              <a:latin typeface="Times New Roman" panose="02020603050405020304" pitchFamily="18" charset="0"/>
              <a:cs typeface="Times New Roman" panose="02020603050405020304" pitchFamily="18" charset="0"/>
            </a:endParaRPr>
          </a:p>
          <a:p>
            <a:pPr marL="0" lvl="0" indent="0" algn="ctr" defTabSz="457200">
              <a:lnSpc>
                <a:spcPct val="100000"/>
              </a:lnSpc>
              <a:spcBef>
                <a:spcPts val="0"/>
              </a:spcBef>
              <a:spcAft>
                <a:spcPts val="0"/>
              </a:spcAft>
              <a:buClrTx/>
              <a:buSzTx/>
              <a:buNone/>
            </a:pPr>
            <a:r>
              <a:rPr lang="es-ES" sz="1600" b="1" dirty="0">
                <a:solidFill>
                  <a:srgbClr val="C00000"/>
                </a:solidFill>
                <a:latin typeface="Times New Roman" panose="02020603050405020304" pitchFamily="18" charset="0"/>
                <a:cs typeface="Times New Roman" panose="02020603050405020304" pitchFamily="18" charset="0"/>
              </a:rPr>
              <a:t>Pulse imagen para ver los comentarios:</a:t>
            </a:r>
          </a:p>
          <a:p>
            <a:pPr marL="0" lvl="0" indent="0" defTabSz="457200">
              <a:lnSpc>
                <a:spcPct val="100000"/>
              </a:lnSpc>
              <a:spcBef>
                <a:spcPts val="0"/>
              </a:spcBef>
              <a:spcAft>
                <a:spcPts val="0"/>
              </a:spcAft>
              <a:buClrTx/>
              <a:buSzTx/>
              <a:buNone/>
            </a:pPr>
            <a:endParaRPr lang="es-ES" sz="2400" dirty="0">
              <a:solidFill>
                <a:prstClr val="black"/>
              </a:solidFill>
              <a:latin typeface="Times New Roman" panose="02020603050405020304" pitchFamily="18" charset="0"/>
              <a:cs typeface="Times New Roman" panose="02020603050405020304" pitchFamily="18" charset="0"/>
            </a:endParaRPr>
          </a:p>
          <a:p>
            <a:pPr marL="0" lvl="0" indent="0" defTabSz="457200">
              <a:lnSpc>
                <a:spcPct val="100000"/>
              </a:lnSpc>
              <a:spcBef>
                <a:spcPts val="0"/>
              </a:spcBef>
              <a:spcAft>
                <a:spcPts val="0"/>
              </a:spcAft>
              <a:buClrTx/>
              <a:buSzTx/>
              <a:buNone/>
            </a:pPr>
            <a:endParaRPr lang="es-ES" sz="2400" dirty="0">
              <a:solidFill>
                <a:prstClr val="black"/>
              </a:solidFill>
              <a:latin typeface="Times New Roman" panose="02020603050405020304" pitchFamily="18" charset="0"/>
              <a:cs typeface="Times New Roman" panose="02020603050405020304" pitchFamily="18" charset="0"/>
            </a:endParaRPr>
          </a:p>
          <a:p>
            <a:pPr marL="0" lvl="0" indent="0" defTabSz="457200">
              <a:lnSpc>
                <a:spcPct val="100000"/>
              </a:lnSpc>
              <a:spcBef>
                <a:spcPts val="0"/>
              </a:spcBef>
              <a:spcAft>
                <a:spcPts val="0"/>
              </a:spcAft>
              <a:buClrTx/>
              <a:buSzTx/>
              <a:buNone/>
            </a:pPr>
            <a:endParaRPr lang="es-PR" sz="2400" dirty="0">
              <a:solidFill>
                <a:prstClr val="black"/>
              </a:solidFill>
              <a:latin typeface="Times New Roman" panose="02020603050405020304" pitchFamily="18" charset="0"/>
              <a:cs typeface="Times New Roman" panose="02020603050405020304" pitchFamily="18" charset="0"/>
            </a:endParaRPr>
          </a:p>
          <a:p>
            <a:endParaRPr lang="es-PR" dirty="0"/>
          </a:p>
        </p:txBody>
      </p:sp>
      <p:graphicFrame>
        <p:nvGraphicFramePr>
          <p:cNvPr id="6" name="Object 5">
            <a:extLst>
              <a:ext uri="{FF2B5EF4-FFF2-40B4-BE49-F238E27FC236}">
                <a16:creationId xmlns:a16="http://schemas.microsoft.com/office/drawing/2014/main" id="{7A80A98C-7A4E-4376-B3AC-29360DFE6B13}"/>
              </a:ext>
            </a:extLst>
          </p:cNvPr>
          <p:cNvGraphicFramePr>
            <a:graphicFrameLocks noChangeAspect="1"/>
          </p:cNvGraphicFramePr>
          <p:nvPr>
            <p:extLst>
              <p:ext uri="{D42A27DB-BD31-4B8C-83A1-F6EECF244321}">
                <p14:modId xmlns:p14="http://schemas.microsoft.com/office/powerpoint/2010/main" val="3516528742"/>
              </p:ext>
            </p:extLst>
          </p:nvPr>
        </p:nvGraphicFramePr>
        <p:xfrm>
          <a:off x="3016250" y="4021138"/>
          <a:ext cx="538163" cy="1089025"/>
        </p:xfrm>
        <a:graphic>
          <a:graphicData uri="http://schemas.openxmlformats.org/presentationml/2006/ole">
            <mc:AlternateContent xmlns:mc="http://schemas.openxmlformats.org/markup-compatibility/2006">
              <mc:Choice xmlns:v="urn:schemas-microsoft-com:vml" Requires="v">
                <p:oleObj spid="_x0000_s5176" name="Worksheet" showAsIcon="1" r:id="rId5" imgW="380879" imgH="771490" progId="Excel.Sheet.12">
                  <p:embed/>
                </p:oleObj>
              </mc:Choice>
              <mc:Fallback>
                <p:oleObj name="Worksheet" showAsIcon="1" r:id="rId5" imgW="380879" imgH="771490" progId="Excel.Sheet.12">
                  <p:embed/>
                  <p:pic>
                    <p:nvPicPr>
                      <p:cNvPr id="4" name="Object 3">
                        <a:extLst>
                          <a:ext uri="{FF2B5EF4-FFF2-40B4-BE49-F238E27FC236}">
                            <a16:creationId xmlns:a16="http://schemas.microsoft.com/office/drawing/2014/main" id="{AF35BD3B-1150-4A76-9E8C-9897F12D3098}"/>
                          </a:ext>
                        </a:extLst>
                      </p:cNvPr>
                      <p:cNvPicPr/>
                      <p:nvPr/>
                    </p:nvPicPr>
                    <p:blipFill>
                      <a:blip r:embed="rId6"/>
                      <a:stretch>
                        <a:fillRect/>
                      </a:stretch>
                    </p:blipFill>
                    <p:spPr>
                      <a:xfrm>
                        <a:off x="3016250" y="4021138"/>
                        <a:ext cx="538163" cy="108902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B869BB26-6E3A-4BF2-A74A-93A08D3160E8}"/>
              </a:ext>
            </a:extLst>
          </p:cNvPr>
          <p:cNvGraphicFramePr>
            <a:graphicFrameLocks noChangeAspect="1"/>
          </p:cNvGraphicFramePr>
          <p:nvPr>
            <p:extLst>
              <p:ext uri="{D42A27DB-BD31-4B8C-83A1-F6EECF244321}">
                <p14:modId xmlns:p14="http://schemas.microsoft.com/office/powerpoint/2010/main" val="1343619137"/>
              </p:ext>
            </p:extLst>
          </p:nvPr>
        </p:nvGraphicFramePr>
        <p:xfrm>
          <a:off x="7720716" y="4020451"/>
          <a:ext cx="1292087" cy="1090198"/>
        </p:xfrm>
        <a:graphic>
          <a:graphicData uri="http://schemas.openxmlformats.org/presentationml/2006/ole">
            <mc:AlternateContent xmlns:mc="http://schemas.openxmlformats.org/markup-compatibility/2006">
              <mc:Choice xmlns:v="urn:schemas-microsoft-com:vml" Requires="v">
                <p:oleObj spid="_x0000_s5177" name="Worksheet" showAsIcon="1" r:id="rId7" imgW="914400" imgH="771480" progId="Excel.Sheet.12">
                  <p:embed/>
                </p:oleObj>
              </mc:Choice>
              <mc:Fallback>
                <p:oleObj name="Worksheet" showAsIcon="1" r:id="rId7" imgW="914400" imgH="771480" progId="Excel.Sheet.12">
                  <p:embed/>
                  <p:pic>
                    <p:nvPicPr>
                      <p:cNvPr id="5" name="Object 4">
                        <a:extLst>
                          <a:ext uri="{FF2B5EF4-FFF2-40B4-BE49-F238E27FC236}">
                            <a16:creationId xmlns:a16="http://schemas.microsoft.com/office/drawing/2014/main" id="{524D0B74-D83D-4D45-BA6F-C91FE756B8DE}"/>
                          </a:ext>
                        </a:extLst>
                      </p:cNvPr>
                      <p:cNvPicPr/>
                      <p:nvPr/>
                    </p:nvPicPr>
                    <p:blipFill>
                      <a:blip r:embed="rId8"/>
                      <a:stretch>
                        <a:fillRect/>
                      </a:stretch>
                    </p:blipFill>
                    <p:spPr>
                      <a:xfrm>
                        <a:off x="7720716" y="4020451"/>
                        <a:ext cx="1292087" cy="1090198"/>
                      </a:xfrm>
                      <a:prstGeom prst="rect">
                        <a:avLst/>
                      </a:prstGeom>
                    </p:spPr>
                  </p:pic>
                </p:oleObj>
              </mc:Fallback>
            </mc:AlternateContent>
          </a:graphicData>
        </a:graphic>
      </p:graphicFrame>
      <p:pic>
        <p:nvPicPr>
          <p:cNvPr id="5" name="Audio 4">
            <a:hlinkClick r:id="" action="ppaction://media"/>
            <a:extLst>
              <a:ext uri="{FF2B5EF4-FFF2-40B4-BE49-F238E27FC236}">
                <a16:creationId xmlns:a16="http://schemas.microsoft.com/office/drawing/2014/main" id="{AB289E8F-3691-4FCA-B36D-60219E4B6E6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0781994"/>
      </p:ext>
    </p:extLst>
  </p:cSld>
  <p:clrMapOvr>
    <a:masterClrMapping/>
  </p:clrMapOvr>
  <mc:AlternateContent xmlns:mc="http://schemas.openxmlformats.org/markup-compatibility/2006" xmlns:p14="http://schemas.microsoft.com/office/powerpoint/2010/main">
    <mc:Choice Requires="p14">
      <p:transition spd="slow" p14:dur="2000" advTm="19948"/>
    </mc:Choice>
    <mc:Fallback xmlns="">
      <p:transition spd="slow" advTm="19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69FA6-E889-49B9-901B-12A3DE2449A9}"/>
              </a:ext>
            </a:extLst>
          </p:cNvPr>
          <p:cNvSpPr>
            <a:spLocks noGrp="1"/>
          </p:cNvSpPr>
          <p:nvPr>
            <p:ph type="title"/>
          </p:nvPr>
        </p:nvSpPr>
        <p:spPr>
          <a:solidFill>
            <a:schemeClr val="accent2"/>
          </a:solidFill>
        </p:spPr>
        <p:txBody>
          <a:bodyPr/>
          <a:lstStyle/>
          <a:p>
            <a:r>
              <a:rPr lang="es-PR" dirty="0"/>
              <a:t>Respuestas a preguntas a guÍas</a:t>
            </a:r>
          </a:p>
        </p:txBody>
      </p:sp>
      <p:sp>
        <p:nvSpPr>
          <p:cNvPr id="3" name="Content Placeholder 2">
            <a:extLst>
              <a:ext uri="{FF2B5EF4-FFF2-40B4-BE49-F238E27FC236}">
                <a16:creationId xmlns:a16="http://schemas.microsoft.com/office/drawing/2014/main" id="{4A712DB8-1611-4EFD-8A30-AC4114067FA0}"/>
              </a:ext>
            </a:extLst>
          </p:cNvPr>
          <p:cNvSpPr>
            <a:spLocks noGrp="1"/>
          </p:cNvSpPr>
          <p:nvPr>
            <p:ph sz="half" idx="1"/>
          </p:nvPr>
        </p:nvSpPr>
        <p:spPr>
          <a:solidFill>
            <a:schemeClr val="bg1">
              <a:lumMod val="85000"/>
            </a:schemeClr>
          </a:solidFill>
        </p:spPr>
        <p:txBody>
          <a:bodyPr/>
          <a:lstStyle/>
          <a:p>
            <a:pPr marL="0" indent="0" defTabSz="457200">
              <a:lnSpc>
                <a:spcPct val="100000"/>
              </a:lnSpc>
              <a:spcBef>
                <a:spcPts val="0"/>
              </a:spcBef>
              <a:spcAft>
                <a:spcPts val="0"/>
              </a:spcAft>
              <a:buClrTx/>
              <a:buSzTx/>
              <a:buNone/>
            </a:pPr>
            <a:r>
              <a:rPr lang="es-ES" sz="2400" b="1" dirty="0">
                <a:latin typeface="Times New Roman" panose="02020603050405020304" pitchFamily="18" charset="0"/>
                <a:cs typeface="Times New Roman" panose="02020603050405020304" pitchFamily="18" charset="0"/>
              </a:rPr>
              <a:t>¿Qué opinión te merece la Meta 3, sus objetivos y actividades? </a:t>
            </a:r>
            <a:r>
              <a:rPr lang="es-ES" sz="2400" dirty="0">
                <a:latin typeface="Times New Roman" panose="02020603050405020304" pitchFamily="18" charset="0"/>
                <a:cs typeface="Times New Roman" panose="02020603050405020304" pitchFamily="18" charset="0"/>
              </a:rPr>
              <a:t> </a:t>
            </a:r>
            <a:endParaRPr lang="es-PR" sz="2400" dirty="0">
              <a:latin typeface="Times New Roman" panose="02020603050405020304" pitchFamily="18" charset="0"/>
              <a:cs typeface="Times New Roman" panose="02020603050405020304" pitchFamily="18" charset="0"/>
            </a:endParaRPr>
          </a:p>
          <a:p>
            <a:pPr marL="0" lvl="0" indent="0" defTabSz="457200">
              <a:lnSpc>
                <a:spcPct val="100000"/>
              </a:lnSpc>
              <a:spcBef>
                <a:spcPts val="0"/>
              </a:spcBef>
              <a:spcAft>
                <a:spcPts val="0"/>
              </a:spcAft>
              <a:buClrTx/>
              <a:buSzTx/>
              <a:buNone/>
            </a:pPr>
            <a:endParaRPr lang="es-ES" sz="2400" b="1" dirty="0">
              <a:solidFill>
                <a:prstClr val="black"/>
              </a:solidFill>
              <a:latin typeface="Times New Roman" panose="02020603050405020304" pitchFamily="18" charset="0"/>
              <a:cs typeface="Times New Roman" panose="02020603050405020304" pitchFamily="18" charset="0"/>
            </a:endParaRPr>
          </a:p>
          <a:p>
            <a:pPr marL="0" lvl="0" indent="0" algn="ctr" defTabSz="457200">
              <a:lnSpc>
                <a:spcPct val="100000"/>
              </a:lnSpc>
              <a:spcBef>
                <a:spcPts val="0"/>
              </a:spcBef>
              <a:spcAft>
                <a:spcPts val="0"/>
              </a:spcAft>
              <a:buClrTx/>
              <a:buSzTx/>
              <a:buNone/>
            </a:pPr>
            <a:r>
              <a:rPr lang="es-ES" sz="1600" b="1" dirty="0">
                <a:solidFill>
                  <a:srgbClr val="C00000"/>
                </a:solidFill>
                <a:latin typeface="Times New Roman" panose="02020603050405020304" pitchFamily="18" charset="0"/>
                <a:cs typeface="Times New Roman" panose="02020603050405020304" pitchFamily="18" charset="0"/>
              </a:rPr>
              <a:t>Pulse imagen para ver los comentarios:</a:t>
            </a:r>
          </a:p>
          <a:p>
            <a:pPr marL="0" lvl="0" indent="0" defTabSz="457200">
              <a:lnSpc>
                <a:spcPct val="100000"/>
              </a:lnSpc>
              <a:spcBef>
                <a:spcPts val="0"/>
              </a:spcBef>
              <a:spcAft>
                <a:spcPts val="0"/>
              </a:spcAft>
              <a:buClrTx/>
              <a:buSzTx/>
              <a:buNone/>
            </a:pPr>
            <a:r>
              <a:rPr lang="es-ES" sz="2400" dirty="0">
                <a:solidFill>
                  <a:prstClr val="black"/>
                </a:solidFill>
                <a:latin typeface="Times New Roman" panose="02020603050405020304" pitchFamily="18" charset="0"/>
                <a:cs typeface="Times New Roman" panose="02020603050405020304" pitchFamily="18" charset="0"/>
              </a:rPr>
              <a:t> </a:t>
            </a:r>
            <a:endParaRPr lang="es-PR" sz="2400" dirty="0">
              <a:solidFill>
                <a:prstClr val="black"/>
              </a:solidFill>
              <a:latin typeface="Times New Roman" panose="02020603050405020304" pitchFamily="18" charset="0"/>
              <a:cs typeface="Times New Roman" panose="02020603050405020304" pitchFamily="18" charset="0"/>
            </a:endParaRPr>
          </a:p>
          <a:p>
            <a:endParaRPr lang="es-PR" dirty="0"/>
          </a:p>
        </p:txBody>
      </p:sp>
      <p:sp>
        <p:nvSpPr>
          <p:cNvPr id="4" name="Content Placeholder 3">
            <a:extLst>
              <a:ext uri="{FF2B5EF4-FFF2-40B4-BE49-F238E27FC236}">
                <a16:creationId xmlns:a16="http://schemas.microsoft.com/office/drawing/2014/main" id="{7E48D6DD-7989-49E0-AC62-BEA9B54B2B54}"/>
              </a:ext>
            </a:extLst>
          </p:cNvPr>
          <p:cNvSpPr>
            <a:spLocks noGrp="1"/>
          </p:cNvSpPr>
          <p:nvPr>
            <p:ph sz="half" idx="2"/>
          </p:nvPr>
        </p:nvSpPr>
        <p:spPr>
          <a:solidFill>
            <a:schemeClr val="bg1">
              <a:lumMod val="85000"/>
            </a:schemeClr>
          </a:solidFill>
        </p:spPr>
        <p:txBody>
          <a:bodyPr/>
          <a:lstStyle/>
          <a:p>
            <a:pPr marL="0" indent="0" defTabSz="457200">
              <a:lnSpc>
                <a:spcPct val="100000"/>
              </a:lnSpc>
              <a:spcBef>
                <a:spcPts val="0"/>
              </a:spcBef>
              <a:spcAft>
                <a:spcPts val="0"/>
              </a:spcAft>
              <a:buClrTx/>
              <a:buSzTx/>
              <a:buNone/>
            </a:pPr>
            <a:r>
              <a:rPr lang="es-ES" sz="2400" b="1" dirty="0">
                <a:latin typeface="Times New Roman" panose="02020603050405020304" pitchFamily="18" charset="0"/>
                <a:cs typeface="Times New Roman" panose="02020603050405020304" pitchFamily="18" charset="0"/>
              </a:rPr>
              <a:t>¿Qué opinión te merece la Meta 4, sus objetivos y actividades? </a:t>
            </a:r>
            <a:r>
              <a:rPr lang="es-ES" sz="2400" dirty="0">
                <a:latin typeface="Times New Roman" panose="02020603050405020304" pitchFamily="18" charset="0"/>
                <a:cs typeface="Times New Roman" panose="02020603050405020304" pitchFamily="18" charset="0"/>
              </a:rPr>
              <a:t> </a:t>
            </a:r>
            <a:endParaRPr lang="es-PR" sz="2400" dirty="0">
              <a:latin typeface="Times New Roman" panose="02020603050405020304" pitchFamily="18" charset="0"/>
              <a:cs typeface="Times New Roman" panose="02020603050405020304" pitchFamily="18" charset="0"/>
            </a:endParaRPr>
          </a:p>
          <a:p>
            <a:pPr marL="0" lvl="0" indent="0" defTabSz="457200">
              <a:lnSpc>
                <a:spcPct val="100000"/>
              </a:lnSpc>
              <a:spcBef>
                <a:spcPts val="0"/>
              </a:spcBef>
              <a:spcAft>
                <a:spcPts val="0"/>
              </a:spcAft>
              <a:buClrTx/>
              <a:buSzTx/>
              <a:buNone/>
            </a:pPr>
            <a:endParaRPr lang="es-ES" sz="2400" dirty="0">
              <a:solidFill>
                <a:prstClr val="black"/>
              </a:solidFill>
              <a:latin typeface="Times New Roman" panose="02020603050405020304" pitchFamily="18" charset="0"/>
              <a:cs typeface="Times New Roman" panose="02020603050405020304" pitchFamily="18" charset="0"/>
            </a:endParaRPr>
          </a:p>
          <a:p>
            <a:pPr marL="0" lvl="0" indent="0" algn="ctr" defTabSz="457200">
              <a:lnSpc>
                <a:spcPct val="100000"/>
              </a:lnSpc>
              <a:spcBef>
                <a:spcPts val="0"/>
              </a:spcBef>
              <a:spcAft>
                <a:spcPts val="0"/>
              </a:spcAft>
              <a:buClrTx/>
              <a:buSzTx/>
              <a:buNone/>
            </a:pPr>
            <a:r>
              <a:rPr lang="es-ES" sz="1600" b="1" dirty="0">
                <a:solidFill>
                  <a:srgbClr val="C00000"/>
                </a:solidFill>
                <a:latin typeface="Times New Roman" panose="02020603050405020304" pitchFamily="18" charset="0"/>
                <a:cs typeface="Times New Roman" panose="02020603050405020304" pitchFamily="18" charset="0"/>
              </a:rPr>
              <a:t>Pulse imagen para ver los comentarios:</a:t>
            </a:r>
          </a:p>
          <a:p>
            <a:pPr marL="0" lvl="0" indent="0" defTabSz="457200">
              <a:lnSpc>
                <a:spcPct val="100000"/>
              </a:lnSpc>
              <a:spcBef>
                <a:spcPts val="0"/>
              </a:spcBef>
              <a:spcAft>
                <a:spcPts val="0"/>
              </a:spcAft>
              <a:buClrTx/>
              <a:buSzTx/>
              <a:buNone/>
            </a:pPr>
            <a:endParaRPr lang="es-ES" sz="2400" dirty="0">
              <a:solidFill>
                <a:prstClr val="black"/>
              </a:solidFill>
              <a:latin typeface="Times New Roman" panose="02020603050405020304" pitchFamily="18" charset="0"/>
              <a:cs typeface="Times New Roman" panose="02020603050405020304" pitchFamily="18" charset="0"/>
            </a:endParaRPr>
          </a:p>
          <a:p>
            <a:pPr marL="0" lvl="0" indent="0" defTabSz="457200">
              <a:lnSpc>
                <a:spcPct val="100000"/>
              </a:lnSpc>
              <a:spcBef>
                <a:spcPts val="0"/>
              </a:spcBef>
              <a:spcAft>
                <a:spcPts val="0"/>
              </a:spcAft>
              <a:buClrTx/>
              <a:buSzTx/>
              <a:buNone/>
            </a:pPr>
            <a:endParaRPr lang="es-ES" sz="2400" dirty="0">
              <a:solidFill>
                <a:prstClr val="black"/>
              </a:solidFill>
              <a:latin typeface="Times New Roman" panose="02020603050405020304" pitchFamily="18" charset="0"/>
              <a:cs typeface="Times New Roman" panose="02020603050405020304" pitchFamily="18" charset="0"/>
            </a:endParaRPr>
          </a:p>
          <a:p>
            <a:pPr marL="0" lvl="0" indent="0" defTabSz="457200">
              <a:lnSpc>
                <a:spcPct val="100000"/>
              </a:lnSpc>
              <a:spcBef>
                <a:spcPts val="0"/>
              </a:spcBef>
              <a:spcAft>
                <a:spcPts val="0"/>
              </a:spcAft>
              <a:buClrTx/>
              <a:buSzTx/>
              <a:buNone/>
            </a:pPr>
            <a:endParaRPr lang="es-PR" sz="2400" dirty="0">
              <a:solidFill>
                <a:prstClr val="black"/>
              </a:solidFill>
              <a:latin typeface="Times New Roman" panose="02020603050405020304" pitchFamily="18" charset="0"/>
              <a:cs typeface="Times New Roman" panose="02020603050405020304" pitchFamily="18" charset="0"/>
            </a:endParaRPr>
          </a:p>
          <a:p>
            <a:endParaRPr lang="es-PR" dirty="0"/>
          </a:p>
        </p:txBody>
      </p:sp>
      <p:graphicFrame>
        <p:nvGraphicFramePr>
          <p:cNvPr id="5" name="Object 4">
            <a:extLst>
              <a:ext uri="{FF2B5EF4-FFF2-40B4-BE49-F238E27FC236}">
                <a16:creationId xmlns:a16="http://schemas.microsoft.com/office/drawing/2014/main" id="{7C6A0A04-2A9A-4070-9B4D-3413E223FDA8}"/>
              </a:ext>
            </a:extLst>
          </p:cNvPr>
          <p:cNvGraphicFramePr>
            <a:graphicFrameLocks noChangeAspect="1"/>
          </p:cNvGraphicFramePr>
          <p:nvPr>
            <p:extLst>
              <p:ext uri="{D42A27DB-BD31-4B8C-83A1-F6EECF244321}">
                <p14:modId xmlns:p14="http://schemas.microsoft.com/office/powerpoint/2010/main" val="282163202"/>
              </p:ext>
            </p:extLst>
          </p:nvPr>
        </p:nvGraphicFramePr>
        <p:xfrm>
          <a:off x="2560367" y="4137518"/>
          <a:ext cx="1247775" cy="1052512"/>
        </p:xfrm>
        <a:graphic>
          <a:graphicData uri="http://schemas.openxmlformats.org/presentationml/2006/ole">
            <mc:AlternateContent xmlns:mc="http://schemas.openxmlformats.org/markup-compatibility/2006">
              <mc:Choice xmlns:v="urn:schemas-microsoft-com:vml" Requires="v">
                <p:oleObj spid="_x0000_s6198" name="Worksheet" showAsIcon="1" r:id="rId5" imgW="914400" imgH="771480" progId="Excel.Sheet.12">
                  <p:embed/>
                </p:oleObj>
              </mc:Choice>
              <mc:Fallback>
                <p:oleObj name="Worksheet" showAsIcon="1" r:id="rId5" imgW="914400" imgH="771480" progId="Excel.Sheet.12">
                  <p:embed/>
                  <p:pic>
                    <p:nvPicPr>
                      <p:cNvPr id="5" name="Object 4">
                        <a:extLst>
                          <a:ext uri="{FF2B5EF4-FFF2-40B4-BE49-F238E27FC236}">
                            <a16:creationId xmlns:a16="http://schemas.microsoft.com/office/drawing/2014/main" id="{FEE1F32D-0AD6-43AC-88E1-0484ABF4CD48}"/>
                          </a:ext>
                        </a:extLst>
                      </p:cNvPr>
                      <p:cNvPicPr/>
                      <p:nvPr/>
                    </p:nvPicPr>
                    <p:blipFill>
                      <a:blip r:embed="rId6"/>
                      <a:stretch>
                        <a:fillRect/>
                      </a:stretch>
                    </p:blipFill>
                    <p:spPr>
                      <a:xfrm>
                        <a:off x="2560367" y="4137518"/>
                        <a:ext cx="1247775" cy="1052512"/>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E201B7C0-12E1-4DAE-BEBD-93D5FFD7C733}"/>
              </a:ext>
            </a:extLst>
          </p:cNvPr>
          <p:cNvGraphicFramePr>
            <a:graphicFrameLocks noChangeAspect="1"/>
          </p:cNvGraphicFramePr>
          <p:nvPr>
            <p:extLst>
              <p:ext uri="{D42A27DB-BD31-4B8C-83A1-F6EECF244321}">
                <p14:modId xmlns:p14="http://schemas.microsoft.com/office/powerpoint/2010/main" val="1621273898"/>
              </p:ext>
            </p:extLst>
          </p:nvPr>
        </p:nvGraphicFramePr>
        <p:xfrm>
          <a:off x="7742892" y="4137252"/>
          <a:ext cx="1247736" cy="1052778"/>
        </p:xfrm>
        <a:graphic>
          <a:graphicData uri="http://schemas.openxmlformats.org/presentationml/2006/ole">
            <mc:AlternateContent xmlns:mc="http://schemas.openxmlformats.org/markup-compatibility/2006">
              <mc:Choice xmlns:v="urn:schemas-microsoft-com:vml" Requires="v">
                <p:oleObj spid="_x0000_s6199" name="Worksheet" showAsIcon="1" r:id="rId7" imgW="914400" imgH="771480" progId="Excel.Sheet.12">
                  <p:embed/>
                </p:oleObj>
              </mc:Choice>
              <mc:Fallback>
                <p:oleObj name="Worksheet" showAsIcon="1" r:id="rId7" imgW="914400" imgH="771480" progId="Excel.Sheet.12">
                  <p:embed/>
                  <p:pic>
                    <p:nvPicPr>
                      <p:cNvPr id="7" name="Object 6">
                        <a:extLst>
                          <a:ext uri="{FF2B5EF4-FFF2-40B4-BE49-F238E27FC236}">
                            <a16:creationId xmlns:a16="http://schemas.microsoft.com/office/drawing/2014/main" id="{E36744B4-6EEC-495D-9B18-7B6C38BD19F8}"/>
                          </a:ext>
                        </a:extLst>
                      </p:cNvPr>
                      <p:cNvPicPr/>
                      <p:nvPr/>
                    </p:nvPicPr>
                    <p:blipFill>
                      <a:blip r:embed="rId8"/>
                      <a:stretch>
                        <a:fillRect/>
                      </a:stretch>
                    </p:blipFill>
                    <p:spPr>
                      <a:xfrm>
                        <a:off x="7742892" y="4137252"/>
                        <a:ext cx="1247736" cy="1052778"/>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E6CEE4F7-1F6A-4051-A3B2-8798FA5CC3F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86157266"/>
      </p:ext>
    </p:extLst>
  </p:cSld>
  <p:clrMapOvr>
    <a:masterClrMapping/>
  </p:clrMapOvr>
  <mc:AlternateContent xmlns:mc="http://schemas.openxmlformats.org/markup-compatibility/2006" xmlns:p14="http://schemas.microsoft.com/office/powerpoint/2010/main">
    <mc:Choice Requires="p14">
      <p:transition spd="slow" p14:dur="2000" advTm="19437"/>
    </mc:Choice>
    <mc:Fallback xmlns="">
      <p:transition spd="slow" advTm="19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8A2F88-55C5-4ED1-9541-807C65424763}">
  <ds:schemaRefs>
    <ds:schemaRef ds:uri="71af3243-3dd4-4a8d-8c0d-dd76da1f02a5"/>
    <ds:schemaRef ds:uri="http://purl.org/dc/elements/1.1/"/>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http://purl.org/dc/dcmitype/"/>
    <ds:schemaRef ds:uri="16c05727-aa75-4e4a-9b5f-8a80a1165891"/>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B61EAB5F-88FC-4FAE-AE3C-037A3C365E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F44C90D-2A62-4985-9618-3460247437B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0</TotalTime>
  <Words>815</Words>
  <Application>Microsoft Office PowerPoint</Application>
  <PresentationFormat>Widescreen</PresentationFormat>
  <Paragraphs>112</Paragraphs>
  <Slides>12</Slides>
  <Notes>0</Notes>
  <HiddenSlides>0</HiddenSlides>
  <MMClips>12</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12</vt:i4>
      </vt:variant>
    </vt:vector>
  </HeadingPairs>
  <TitlesOfParts>
    <vt:vector size="20" baseType="lpstr">
      <vt:lpstr>Calibri</vt:lpstr>
      <vt:lpstr>Times New Roman</vt:lpstr>
      <vt:lpstr>Tw Cen MT</vt:lpstr>
      <vt:lpstr>Tw Cen MT Condensed</vt:lpstr>
      <vt:lpstr>Wingdings 3</vt:lpstr>
      <vt:lpstr>Integral</vt:lpstr>
      <vt:lpstr>Microsoft Excel Worksheet</vt:lpstr>
      <vt:lpstr>Worksheet</vt:lpstr>
      <vt:lpstr>RESUMEN DE PARTICIPACIÓN Y COMENTARIOS DEL PROCESO DE VISTAS PÚBLICAS:</vt:lpstr>
      <vt:lpstr>VISTAS PÚBLICAS</vt:lpstr>
      <vt:lpstr>PARTICIPANTES</vt:lpstr>
      <vt:lpstr>111 PERSONAS PARTICIPARON DE LAS VISTAS PÚBLICAS</vt:lpstr>
      <vt:lpstr>PowerPoint Presentation</vt:lpstr>
      <vt:lpstr>PowerPoint Presentation</vt:lpstr>
      <vt:lpstr>COMENTARIOS</vt:lpstr>
      <vt:lpstr>Respuestas a preguntas a guÍas</vt:lpstr>
      <vt:lpstr>Respuestas a preguntas a guÍas</vt:lpstr>
      <vt:lpstr>Respuestas a preguntas a guÍas</vt:lpstr>
      <vt:lpstr>Respuestas a preguntas a guÍas</vt:lpstr>
      <vt:lpstr>Gracias por su participación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2020-07-29T18:29:13Z</dcterms:created>
  <dcterms:modified xsi:type="dcterms:W3CDTF">2020-08-03T16:01:55Z</dcterms:modified>
</cp:coreProperties>
</file>