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1" r:id="rId4"/>
  </p:sldMasterIdLst>
  <p:notesMasterIdLst>
    <p:notesMasterId r:id="rId33"/>
  </p:notesMasterIdLst>
  <p:sldIdLst>
    <p:sldId id="352" r:id="rId5"/>
    <p:sldId id="339" r:id="rId6"/>
    <p:sldId id="317" r:id="rId7"/>
    <p:sldId id="304" r:id="rId8"/>
    <p:sldId id="303" r:id="rId9"/>
    <p:sldId id="347" r:id="rId10"/>
    <p:sldId id="349" r:id="rId11"/>
    <p:sldId id="285" r:id="rId12"/>
    <p:sldId id="354" r:id="rId13"/>
    <p:sldId id="357" r:id="rId14"/>
    <p:sldId id="358" r:id="rId15"/>
    <p:sldId id="359" r:id="rId16"/>
    <p:sldId id="360" r:id="rId17"/>
    <p:sldId id="361" r:id="rId18"/>
    <p:sldId id="362" r:id="rId19"/>
    <p:sldId id="363" r:id="rId20"/>
    <p:sldId id="364" r:id="rId21"/>
    <p:sldId id="365" r:id="rId22"/>
    <p:sldId id="366" r:id="rId23"/>
    <p:sldId id="367" r:id="rId24"/>
    <p:sldId id="289" r:id="rId25"/>
    <p:sldId id="351" r:id="rId26"/>
    <p:sldId id="353" r:id="rId27"/>
    <p:sldId id="346" r:id="rId28"/>
    <p:sldId id="344" r:id="rId29"/>
    <p:sldId id="345" r:id="rId30"/>
    <p:sldId id="287" r:id="rId31"/>
    <p:sldId id="368"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7" autoAdjust="0"/>
    <p:restoredTop sz="94660"/>
  </p:normalViewPr>
  <p:slideViewPr>
    <p:cSldViewPr snapToGrid="0">
      <p:cViewPr varScale="1">
        <p:scale>
          <a:sx n="109" d="100"/>
          <a:sy n="109" d="100"/>
        </p:scale>
        <p:origin x="512"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452ADB1-275D-430A-89EE-5C7E6CFF6FF2}" type="datetimeFigureOut">
              <a:rPr lang="en-US" smtClean="0"/>
              <a:t>4/22/24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725628-3A68-42F4-BA86-981817953149}" type="slidenum">
              <a:rPr lang="en-US" smtClean="0"/>
              <a:t>‹#›</a:t>
            </a:fld>
            <a:endParaRPr lang="en-US"/>
          </a:p>
        </p:txBody>
      </p:sp>
    </p:spTree>
    <p:extLst>
      <p:ext uri="{BB962C8B-B14F-4D97-AF65-F5344CB8AC3E}">
        <p14:creationId xmlns:p14="http://schemas.microsoft.com/office/powerpoint/2010/main" val="64925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05E26E-BCB2-4FD5-8FD5-81A5EAE94C21}" type="datetime1">
              <a:rPr lang="en-US" smtClean="0"/>
              <a:t>4/22/24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61433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C2E9B8-0487-42E4-B571-744A3D775783}" type="datetime1">
              <a:rPr lang="en-US" smtClean="0"/>
              <a:t>4/22/24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35206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2E32D-1E84-43FD-8158-FFFE757EB0E8}" type="datetime1">
              <a:rPr lang="en-US" smtClean="0"/>
              <a:t>4/22/24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81041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85C470-CD19-455C-B830-6D252EAD7FE5}" type="datetime1">
              <a:rPr lang="en-US" smtClean="0"/>
              <a:t>4/22/24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7662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85C43C-50D9-4F49-A136-0EFF292F93ED}" type="datetime1">
              <a:rPr lang="en-US" smtClean="0"/>
              <a:t>4/22/24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671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53B1A3-0AEF-4064-A724-D27D660C8653}" type="datetime1">
              <a:rPr lang="en-US" smtClean="0"/>
              <a:t>4/22/24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03041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D5D0F2-BF66-4A24-9384-A0129B196518}" type="datetime1">
              <a:rPr lang="en-US" smtClean="0"/>
              <a:t>4/22/24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1563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318A6C-4F6B-48D2-BDB0-D7413B3FDB0A}" type="datetime1">
              <a:rPr lang="en-US" smtClean="0"/>
              <a:t>4/22/24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4778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1ECED-6ECE-4989-B917-9D4D7E6D3C76}" type="datetime1">
              <a:rPr lang="en-US" smtClean="0"/>
              <a:t>4/22/24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78021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B570E1-CB40-488E-8C6F-EF4211DFFCB0}" type="datetime1">
              <a:rPr lang="en-US" smtClean="0"/>
              <a:t>4/22/24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29654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CEB6AF-9F5C-43BE-879E-CB9514111250}" type="datetime1">
              <a:rPr lang="en-US" smtClean="0"/>
              <a:t>4/22/24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a:p>
        </p:txBody>
      </p:sp>
    </p:spTree>
    <p:extLst>
      <p:ext uri="{BB962C8B-B14F-4D97-AF65-F5344CB8AC3E}">
        <p14:creationId xmlns:p14="http://schemas.microsoft.com/office/powerpoint/2010/main" val="217246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E424C-FCA3-4EDD-B274-8E055D649B7D}" type="datetime1">
              <a:rPr lang="en-US" smtClean="0"/>
              <a:t>4/22/24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5715239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s.surveymonkey.com/r/N6F3T2G"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mailto:cevipr@prtc.net" TargetMode="External"/><Relationship Id="rId2" Type="http://schemas.openxmlformats.org/officeDocument/2006/relationships/hyperlink" Target="https://es.surveymonkey.com/r/N6F3T2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cevipr.org/" TargetMode="External"/><Relationship Id="rId2" Type="http://schemas.openxmlformats.org/officeDocument/2006/relationships/hyperlink" Target="mailto:cevipr@prtc.net"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evipr.org/archivo"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C6029-EF76-0799-CE6F-C0A138E3704D}"/>
              </a:ext>
            </a:extLst>
          </p:cNvPr>
          <p:cNvSpPr>
            <a:spLocks noGrp="1"/>
          </p:cNvSpPr>
          <p:nvPr>
            <p:ph type="ctrTitle"/>
          </p:nvPr>
        </p:nvSpPr>
        <p:spPr>
          <a:xfrm>
            <a:off x="1524000" y="990844"/>
            <a:ext cx="9144000" cy="609356"/>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CONSEJO ESTATAL DE VIDA INDEPENDIENTE </a:t>
            </a:r>
            <a:endParaRPr lang="en-PR" sz="4000" dirty="0"/>
          </a:p>
        </p:txBody>
      </p:sp>
      <p:sp>
        <p:nvSpPr>
          <p:cNvPr id="3" name="Subtitle 2">
            <a:extLst>
              <a:ext uri="{FF2B5EF4-FFF2-40B4-BE49-F238E27FC236}">
                <a16:creationId xmlns:a16="http://schemas.microsoft.com/office/drawing/2014/main" id="{2E1B5751-E8C4-08AD-8005-BD9C5582D291}"/>
              </a:ext>
            </a:extLst>
          </p:cNvPr>
          <p:cNvSpPr>
            <a:spLocks noGrp="1"/>
          </p:cNvSpPr>
          <p:nvPr>
            <p:ph type="subTitle" idx="1"/>
          </p:nvPr>
        </p:nvSpPr>
        <p:spPr>
          <a:xfrm>
            <a:off x="1524000" y="2429730"/>
            <a:ext cx="9144000" cy="3437425"/>
          </a:xfrm>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Plan </a:t>
            </a:r>
            <a:r>
              <a:rPr lang="en-US" sz="4000" b="1" dirty="0" err="1">
                <a:solidFill>
                  <a:schemeClr val="tx1"/>
                </a:solidFill>
                <a:latin typeface="Times New Roman" panose="02020603050405020304" pitchFamily="18" charset="0"/>
                <a:cs typeface="Times New Roman" panose="02020603050405020304" pitchFamily="18" charset="0"/>
              </a:rPr>
              <a:t>Estatal</a:t>
            </a:r>
            <a:r>
              <a:rPr lang="en-US" sz="4000" b="1" dirty="0">
                <a:solidFill>
                  <a:schemeClr val="tx1"/>
                </a:solidFill>
                <a:latin typeface="Times New Roman" panose="02020603050405020304" pitchFamily="18" charset="0"/>
                <a:cs typeface="Times New Roman" panose="02020603050405020304" pitchFamily="18" charset="0"/>
              </a:rPr>
              <a:t> de Vida </a:t>
            </a:r>
            <a:r>
              <a:rPr lang="en-US" sz="4000" b="1" dirty="0">
                <a:latin typeface="Times New Roman" panose="02020603050405020304" pitchFamily="18" charset="0"/>
                <a:cs typeface="Times New Roman" panose="02020603050405020304" pitchFamily="18" charset="0"/>
              </a:rPr>
              <a:t>Independiente 2025-2027 (</a:t>
            </a:r>
            <a:r>
              <a:rPr lang="en-US" sz="4000" b="1" dirty="0">
                <a:solidFill>
                  <a:schemeClr val="tx1"/>
                </a:solidFill>
                <a:latin typeface="Times New Roman" panose="02020603050405020304" pitchFamily="18" charset="0"/>
                <a:cs typeface="Times New Roman" panose="02020603050405020304" pitchFamily="18" charset="0"/>
              </a:rPr>
              <a:t>BORRADOR) </a:t>
            </a:r>
          </a:p>
          <a:p>
            <a:endParaRPr lang="es-PR" sz="2400" b="1" dirty="0">
              <a:solidFill>
                <a:schemeClr val="tx1"/>
              </a:solidFill>
              <a:latin typeface="Times New Roman" panose="02020603050405020304" pitchFamily="18" charset="0"/>
              <a:cs typeface="Times New Roman" panose="02020603050405020304" pitchFamily="18" charset="0"/>
            </a:endParaRPr>
          </a:p>
          <a:p>
            <a:endParaRPr lang="es-PR" b="1" dirty="0">
              <a:latin typeface="Times New Roman" panose="02020603050405020304" pitchFamily="18" charset="0"/>
              <a:cs typeface="Times New Roman" panose="02020603050405020304" pitchFamily="18" charset="0"/>
            </a:endParaRPr>
          </a:p>
          <a:p>
            <a:endParaRPr lang="es-PR" sz="2400" b="1" dirty="0">
              <a:solidFill>
                <a:schemeClr val="tx1"/>
              </a:solidFill>
              <a:latin typeface="Times New Roman" panose="02020603050405020304" pitchFamily="18" charset="0"/>
              <a:cs typeface="Times New Roman" panose="02020603050405020304" pitchFamily="18" charset="0"/>
            </a:endParaRPr>
          </a:p>
          <a:p>
            <a:r>
              <a:rPr lang="es-PR" sz="2400" b="1" dirty="0">
                <a:solidFill>
                  <a:schemeClr val="tx1"/>
                </a:solidFill>
                <a:latin typeface="Times New Roman" panose="02020603050405020304" pitchFamily="18" charset="0"/>
                <a:cs typeface="Times New Roman" panose="02020603050405020304" pitchFamily="18" charset="0"/>
              </a:rPr>
              <a:t>PROCESO PARA RECOPILAR COMENTARIOS PÚBLICOS </a:t>
            </a:r>
            <a:endParaRPr lang="en-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657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 </a:t>
            </a:r>
            <a:r>
              <a:rPr lang="es-ES" sz="3000" cap="none" dirty="0">
                <a:latin typeface="Times New Roman" panose="02020603050405020304" pitchFamily="18" charset="0"/>
                <a:cs typeface="Times New Roman" panose="02020603050405020304" pitchFamily="18" charset="0"/>
              </a:rPr>
              <a:t>Las personas con impedimentos en Puerto Rico conocen y participan de la cultura, el movimiento y la filosofía de vida independiente.</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5139869"/>
          </a:xfrm>
          <a:prstGeom prst="rect">
            <a:avLst/>
          </a:prstGeom>
          <a:noFill/>
        </p:spPr>
        <p:txBody>
          <a:bodyPr wrap="square" rtlCol="0">
            <a:spAutoFit/>
          </a:bodyPr>
          <a:lstStyle/>
          <a:p>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b="1"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1.1.3 Administrar una encuesta anual de satisfacción del consumidor y recolectar datos sobre el cambio producido en la vida de las personas con impedimentos. </a:t>
            </a:r>
          </a:p>
          <a:p>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1.1.4 Ofrecer orientaciones individuales o grupales sobre la filosofía de vida independiente a nuevos consumidores.	</a:t>
            </a:r>
          </a:p>
          <a:p>
            <a:endParaRPr lang="es-ES" sz="2200" dirty="0">
              <a:latin typeface="Times New Roman" panose="02020603050405020304" pitchFamily="18"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1.1.5 Ofrecer actividades de concientización para promover la cultura, identidad, orgullo y reconocimiento de la población con impedimentos. </a:t>
            </a:r>
            <a:endParaRPr lang="es-PR" sz="2200" dirty="0">
              <a:latin typeface="Times New Roman" panose="02020603050405020304" pitchFamily="18" charset="0"/>
              <a:cs typeface="Times New Roman" panose="02020603050405020304" pitchFamily="18" charset="0"/>
            </a:endParaRPr>
          </a:p>
          <a:p>
            <a:endParaRPr lang="es-PR" sz="1800" dirty="0">
              <a:solidFill>
                <a:srgbClr val="FF0000"/>
              </a:solidFill>
              <a:latin typeface="Times New Roman" panose="02020603050405020304" pitchFamily="18"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PR" dirty="0"/>
          </a:p>
        </p:txBody>
      </p:sp>
    </p:spTree>
    <p:extLst>
      <p:ext uri="{BB962C8B-B14F-4D97-AF65-F5344CB8AC3E}">
        <p14:creationId xmlns:p14="http://schemas.microsoft.com/office/powerpoint/2010/main" val="1226216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 </a:t>
            </a:r>
            <a:r>
              <a:rPr lang="es-ES" sz="3000" cap="none" dirty="0">
                <a:latin typeface="Times New Roman" panose="02020603050405020304" pitchFamily="18" charset="0"/>
                <a:cs typeface="Times New Roman" panose="02020603050405020304" pitchFamily="18" charset="0"/>
              </a:rPr>
              <a:t>Las personas con impedimentos en Puerto Rico conocen y participan de la cultura, el movimiento y la filosofía de vida independiente.</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5078313"/>
          </a:xfrm>
          <a:prstGeom prst="rect">
            <a:avLst/>
          </a:prstGeom>
          <a:noFill/>
        </p:spPr>
        <p:txBody>
          <a:bodyPr wrap="square" rtlCol="0">
            <a:spAutoFit/>
          </a:bodyPr>
          <a:lstStyle/>
          <a:p>
            <a:endParaRPr lang="es-PR" sz="1800" dirty="0">
              <a:solidFill>
                <a:srgbClr val="FF0000"/>
              </a:solidFill>
              <a:latin typeface="Times New Roman" panose="02020603050405020304" pitchFamily="18" charset="0"/>
              <a:cs typeface="Times New Roman" panose="02020603050405020304" pitchFamily="18" charset="0"/>
            </a:endParaRPr>
          </a:p>
          <a:p>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1.2 </a:t>
            </a:r>
            <a:br>
              <a:rPr lang="es-ES_tradnl" sz="2200" b="1" dirty="0">
                <a:latin typeface="Times New Roman" panose="02020603050405020304" pitchFamily="18" charset="0"/>
                <a:ea typeface="Calibri" panose="020F0502020204030204" pitchFamily="34" charset="0"/>
                <a:cs typeface="Times New Roman" panose="02020603050405020304" pitchFamily="18" charset="0"/>
              </a:rPr>
            </a:br>
            <a:r>
              <a:rPr lang="es-ES" sz="2200" dirty="0">
                <a:latin typeface="Times New Roman" panose="02020603050405020304" pitchFamily="18" charset="0"/>
                <a:ea typeface="Calibri" panose="020F0502020204030204" pitchFamily="34" charset="0"/>
                <a:cs typeface="Times New Roman" panose="02020603050405020304" pitchFamily="18" charset="0"/>
              </a:rPr>
              <a:t>Los jóvenes con impedimentos en Puerto Rico estarán empoderados para ejercer su liderazgo e intercesión individual y de sistemas en el movimiento de vida independiente. </a:t>
            </a:r>
          </a:p>
          <a:p>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1.2.1 Realizar un foro dirigido a jóvenes con impedimentos en temas relacionados con la filosofía y el movimiento de vida independiente y su rol como socios y lideres en la Red de Vida Independiente.</a:t>
            </a: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PR" dirty="0"/>
          </a:p>
        </p:txBody>
      </p:sp>
    </p:spTree>
    <p:extLst>
      <p:ext uri="{BB962C8B-B14F-4D97-AF65-F5344CB8AC3E}">
        <p14:creationId xmlns:p14="http://schemas.microsoft.com/office/powerpoint/2010/main" val="838386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 </a:t>
            </a:r>
            <a:r>
              <a:rPr lang="es-ES" sz="3200" cap="none" dirty="0">
                <a:latin typeface="Times New Roman" panose="02020603050405020304" pitchFamily="18" charset="0"/>
                <a:cs typeface="Times New Roman" panose="02020603050405020304" pitchFamily="18" charset="0"/>
              </a:rPr>
              <a:t>Las personas con impedimentos en Puerto Rico aumentan su independencia, empoderamiento y autodeterminación.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4031873"/>
          </a:xfrm>
          <a:prstGeom prst="rect">
            <a:avLst/>
          </a:prstGeom>
          <a:noFill/>
        </p:spPr>
        <p:txBody>
          <a:bodyPr wrap="square" rtlCol="0">
            <a:spAutoFit/>
          </a:bodyPr>
          <a:lstStyle/>
          <a:p>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2.1</a:t>
            </a:r>
            <a:br>
              <a:rPr lang="es-ES_tradnl" sz="2200" b="1" dirty="0">
                <a:latin typeface="Times New Roman" panose="02020603050405020304" pitchFamily="18" charset="0"/>
                <a:ea typeface="Calibri" panose="020F0502020204030204" pitchFamily="34" charset="0"/>
                <a:cs typeface="Times New Roman" panose="02020603050405020304" pitchFamily="18" charset="0"/>
              </a:rPr>
            </a:br>
            <a:r>
              <a:rPr lang="es-ES" sz="2200" dirty="0">
                <a:latin typeface="Times New Roman" panose="02020603050405020304" pitchFamily="18" charset="0"/>
                <a:ea typeface="Calibri" panose="020F0502020204030204" pitchFamily="34" charset="0"/>
                <a:cs typeface="Times New Roman" panose="02020603050405020304" pitchFamily="18" charset="0"/>
              </a:rPr>
              <a:t>Durante la vigencia del Plan la Red de Vida Independiente las personas con impedimentos en Puerto Rico tendrán acceso a los servicios de vida independiente. </a:t>
            </a:r>
          </a:p>
          <a:p>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b="1"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2.1.1 Proveer los servicios básicos de vida independiente: información y referido, destrezas de vida independiente, consejería par, intercesión individual y de sistemas y servicios de transición para apoyar la vida independiente, el apoderamiento y autodeterminación de las personas con impedimentos.</a:t>
            </a:r>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PR" dirty="0"/>
          </a:p>
        </p:txBody>
      </p:sp>
    </p:spTree>
    <p:extLst>
      <p:ext uri="{BB962C8B-B14F-4D97-AF65-F5344CB8AC3E}">
        <p14:creationId xmlns:p14="http://schemas.microsoft.com/office/powerpoint/2010/main" val="1880525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 </a:t>
            </a:r>
            <a:r>
              <a:rPr lang="es-ES" sz="3200" cap="none" dirty="0">
                <a:latin typeface="Times New Roman" panose="02020603050405020304" pitchFamily="18" charset="0"/>
                <a:cs typeface="Times New Roman" panose="02020603050405020304" pitchFamily="18" charset="0"/>
              </a:rPr>
              <a:t>Las personas con impedimentos en Puerto Rico aumentan su independencia, empoderamiento y autodeterminación.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3654205"/>
          </a:xfrm>
          <a:prstGeom prst="rect">
            <a:avLst/>
          </a:prstGeom>
          <a:noFill/>
        </p:spPr>
        <p:txBody>
          <a:bodyPr wrap="square" rtlCol="0">
            <a:spAutoFit/>
          </a:bodyPr>
          <a:lstStyle/>
          <a:p>
            <a:pPr>
              <a:lnSpc>
                <a:spcPct val="107000"/>
              </a:lnSpc>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2.1.2 Proveer servicios complementarios para apoyar la vida Independiente y en comunidad de las personas con impedimentos.  </a:t>
            </a:r>
          </a:p>
          <a:p>
            <a:pPr>
              <a:lnSpc>
                <a:spcPct val="107000"/>
              </a:lnSpc>
              <a:spcAft>
                <a:spcPts val="800"/>
              </a:spcAft>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2.1.3 Recopilar información comprensiva de las regiones no servidas para identificar la viabilidad de extender la disponibilidad de los servicios de vida independiente.   </a:t>
            </a:r>
          </a:p>
          <a:p>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endParaRPr lang="en-PR" dirty="0"/>
          </a:p>
        </p:txBody>
      </p:sp>
    </p:spTree>
    <p:extLst>
      <p:ext uri="{BB962C8B-B14F-4D97-AF65-F5344CB8AC3E}">
        <p14:creationId xmlns:p14="http://schemas.microsoft.com/office/powerpoint/2010/main" val="112696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3667607"/>
          </a:xfrm>
          <a:prstGeom prst="rect">
            <a:avLst/>
          </a:prstGeom>
          <a:noFill/>
        </p:spPr>
        <p:txBody>
          <a:bodyPr wrap="square" rtlCol="0">
            <a:spAutoFit/>
          </a:bodyPr>
          <a:lstStyle/>
          <a:p>
            <a:pPr>
              <a:lnSpc>
                <a:spcPct val="100000"/>
              </a:lnSpc>
              <a:spcAft>
                <a:spcPts val="800"/>
              </a:spcAft>
            </a:pPr>
            <a:r>
              <a:rPr lang="es-ES_tradnl" sz="2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Objetivo – 3.1</a:t>
            </a:r>
          </a:p>
          <a:p>
            <a:pPr marL="0" indent="0">
              <a:lnSpc>
                <a:spcPct val="100000"/>
              </a:lnSpc>
              <a:spcAft>
                <a:spcPts val="800"/>
              </a:spcAft>
              <a:buNone/>
            </a:pPr>
            <a:r>
              <a:rPr lang="es-ES" sz="2200" dirty="0">
                <a:latin typeface="Times New Roman" panose="02020603050405020304" pitchFamily="18" charset="0"/>
                <a:ea typeface="Calibri" panose="020F0502020204030204" pitchFamily="34" charset="0"/>
                <a:cs typeface="Times New Roman" panose="02020603050405020304" pitchFamily="18" charset="0"/>
              </a:rPr>
              <a:t>Las personas con impedimentos tienen opciones que facilitan su movilidad en la comunidad. </a:t>
            </a:r>
          </a:p>
          <a:p>
            <a:pPr>
              <a:lnSpc>
                <a:spcPct val="107000"/>
              </a:lnSpc>
              <a:spcAft>
                <a:spcPts val="800"/>
              </a:spcAft>
            </a:pPr>
            <a:r>
              <a:rPr lang="es-PR" sz="2200" b="1" dirty="0">
                <a:latin typeface="Times New Roman" panose="02020603050405020304" pitchFamily="18" charset="0"/>
                <a:cs typeface="Times New Roman" panose="02020603050405020304" pitchFamily="18" charset="0"/>
              </a:rPr>
              <a:t>Actividades:</a:t>
            </a:r>
          </a:p>
          <a:p>
            <a:pPr>
              <a:lnSpc>
                <a:spcPct val="107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3.1.1 Desarrollar y divulgar material educativo focalizado en aumentar el conocimiento y viabilidad de la accesibilidad en la transportación. </a:t>
            </a:r>
          </a:p>
          <a:p>
            <a:pPr>
              <a:lnSpc>
                <a:spcPct val="107000"/>
              </a:lnSpc>
              <a:spcAft>
                <a:spcPts val="800"/>
              </a:spcAft>
            </a:pPr>
            <a:r>
              <a:rPr lang="es-ES" sz="2200" dirty="0">
                <a:latin typeface="Times New Roman" panose="02020603050405020304" pitchFamily="18" charset="0"/>
                <a:cs typeface="Times New Roman" panose="02020603050405020304" pitchFamily="18" charset="0"/>
              </a:rPr>
              <a:t>3.1.2 </a:t>
            </a:r>
            <a:r>
              <a:rPr lang="es-PR" sz="2200" kern="0" dirty="0">
                <a:effectLst/>
                <a:latin typeface="Times New Roman" panose="02020603050405020304" pitchFamily="18" charset="0"/>
                <a:ea typeface="Times New Roman" panose="02020603050405020304" pitchFamily="18" charset="0"/>
                <a:cs typeface="Times New Roman" panose="02020603050405020304" pitchFamily="18" charset="0"/>
              </a:rPr>
              <a:t>Colaborar con las autoridades de transporte para ampliar opciones accesibles y la cobertura geográfica, enfocándose en facilitar la movilidad de las personas con impedimentos.</a:t>
            </a:r>
            <a:r>
              <a:rPr lang="en-PR" sz="2200" dirty="0">
                <a:effectLst/>
                <a:latin typeface="Times New Roman" panose="02020603050405020304" pitchFamily="18" charset="0"/>
                <a:cs typeface="Times New Roman" panose="02020603050405020304" pitchFamily="18" charset="0"/>
              </a:rPr>
              <a:t> </a:t>
            </a: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6812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3777957"/>
          </a:xfrm>
          <a:prstGeom prst="rect">
            <a:avLst/>
          </a:prstGeom>
          <a:noFill/>
        </p:spPr>
        <p:txBody>
          <a:bodyPr wrap="square" rtlCol="0">
            <a:spAutoFit/>
          </a:bodyPr>
          <a:lstStyle/>
          <a:p>
            <a:pPr>
              <a:lnSpc>
                <a:spcPct val="107000"/>
              </a:lnSpc>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endParaRPr lang="es-PR" sz="2200" b="1" dirty="0">
              <a:latin typeface="Times New Roman" panose="02020603050405020304" pitchFamily="18" charset="0"/>
              <a:cs typeface="Times New Roman" panose="02020603050405020304" pitchFamily="18" charset="0"/>
            </a:endParaRPr>
          </a:p>
          <a:p>
            <a:pPr>
              <a:lnSpc>
                <a:spcPct val="107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3.1.3 La Red de Vida Independiente creará una lista de cotejo para evaluar los servicios de transportación existentes.</a:t>
            </a:r>
          </a:p>
          <a:p>
            <a:r>
              <a:rPr lang="es-ES" sz="2200" dirty="0">
                <a:latin typeface="Times New Roman" panose="02020603050405020304" pitchFamily="18" charset="0"/>
                <a:cs typeface="Times New Roman" panose="02020603050405020304" pitchFamily="18" charset="0"/>
              </a:rPr>
              <a:t>3.1.4 Las personas con impedimentos identifican las barreras que enfrentan en el uso de la transportación pública y/o privada.</a:t>
            </a:r>
          </a:p>
          <a:p>
            <a:endParaRPr lang="es-ES" sz="2200" dirty="0">
              <a:latin typeface="Times New Roman" panose="02020603050405020304" pitchFamily="18"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3.1.5 </a:t>
            </a:r>
            <a:r>
              <a:rPr lang="es-PR" sz="2200" dirty="0">
                <a:latin typeface="Times New Roman" panose="02020603050405020304" pitchFamily="18" charset="0"/>
                <a:cs typeface="Times New Roman" panose="02020603050405020304" pitchFamily="18" charset="0"/>
              </a:rPr>
              <a:t>La </a:t>
            </a:r>
            <a:r>
              <a:rPr lang="es-ES" sz="2200" dirty="0">
                <a:latin typeface="Times New Roman" panose="02020603050405020304" pitchFamily="18" charset="0"/>
                <a:ea typeface="Calibri" panose="020F0502020204030204" pitchFamily="34" charset="0"/>
                <a:cs typeface="Times New Roman" panose="02020603050405020304" pitchFamily="18" charset="0"/>
              </a:rPr>
              <a:t>Red de Vida Independiente</a:t>
            </a:r>
            <a:r>
              <a:rPr lang="es-PR" sz="2200" dirty="0">
                <a:latin typeface="Times New Roman" panose="02020603050405020304" pitchFamily="18" charset="0"/>
                <a:cs typeface="Times New Roman" panose="02020603050405020304" pitchFamily="18" charset="0"/>
              </a:rPr>
              <a:t> compartirá los resultados con los municipios impactados y ofrecerá recomendaciones para mejorar los servicios de transportación.</a:t>
            </a: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978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4707699"/>
          </a:xfrm>
          <a:prstGeom prst="rect">
            <a:avLst/>
          </a:prstGeom>
          <a:noFill/>
        </p:spPr>
        <p:txBody>
          <a:bodyPr wrap="square" rtlCol="0">
            <a:spAutoFit/>
          </a:bodyPr>
          <a:lstStyle/>
          <a:p>
            <a:pPr>
              <a:lnSpc>
                <a:spcPct val="107000"/>
              </a:lnSpc>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endParaRPr lang="es-PR" sz="2200" b="1" dirty="0">
              <a:latin typeface="Times New Roman" panose="02020603050405020304" pitchFamily="18" charset="0"/>
              <a:cs typeface="Times New Roman" panose="02020603050405020304" pitchFamily="18" charset="0"/>
            </a:endParaRPr>
          </a:p>
          <a:p>
            <a:pPr>
              <a:lnSpc>
                <a:spcPct val="107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3.1.6 La Red de Vida Independiente realizará una encuesta para determinar satisfacción y mejoría en los servicios de transportación existentes.</a:t>
            </a:r>
          </a:p>
          <a:p>
            <a:pPr>
              <a:lnSpc>
                <a:spcPct val="107000"/>
              </a:lnSpc>
              <a:spcAft>
                <a:spcPts val="800"/>
              </a:spcAft>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3.1.7 Crear y/o actualizar un directorio de transportación accesible por región que será compartida con consumidores de cada región.</a:t>
            </a:r>
          </a:p>
          <a:p>
            <a:endParaRPr lang="es-ES" sz="2200" dirty="0">
              <a:latin typeface="Times New Roman" panose="02020603050405020304" pitchFamily="18"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3.1.8 </a:t>
            </a:r>
            <a:r>
              <a:rPr lang="es-PR" sz="2200" dirty="0">
                <a:latin typeface="Times New Roman" panose="02020603050405020304" pitchFamily="18" charset="0"/>
                <a:cs typeface="Times New Roman" panose="02020603050405020304" pitchFamily="18" charset="0"/>
              </a:rPr>
              <a:t>Orientar anualmente a consumidores en cuanto a cómo utilizar las aplicaciones digitales de servicios de transportación.</a:t>
            </a:r>
          </a:p>
          <a:p>
            <a:pPr>
              <a:lnSpc>
                <a:spcPct val="107000"/>
              </a:lnSpc>
              <a:spcAft>
                <a:spcPts val="800"/>
              </a:spcAft>
            </a:pPr>
            <a:endParaRPr lang="es-ES"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4363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403231"/>
            <a:ext cx="10515600" cy="4117153"/>
          </a:xfrm>
          <a:prstGeom prst="rect">
            <a:avLst/>
          </a:prstGeom>
          <a:noFill/>
        </p:spPr>
        <p:txBody>
          <a:bodyPr wrap="square" rtlCol="0">
            <a:spAutoFit/>
          </a:bodyPr>
          <a:lstStyle/>
          <a:p>
            <a:pPr>
              <a:lnSpc>
                <a:spcPct val="100000"/>
              </a:lnSpc>
              <a:spcAft>
                <a:spcPts val="800"/>
              </a:spcAft>
            </a:pPr>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3.2</a:t>
            </a:r>
          </a:p>
          <a:p>
            <a:pPr>
              <a:lnSpc>
                <a:spcPct val="100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Las personas con impedimentos tienen oportunidades de empleo que facilitan su vida en comunidad.</a:t>
            </a:r>
          </a:p>
          <a:p>
            <a:pPr>
              <a:lnSpc>
                <a:spcPct val="100000"/>
              </a:lnSpc>
              <a:spcAft>
                <a:spcPts val="800"/>
              </a:spcAft>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3.2.1 Cada región de los Centros de Vida Independiente creará una capsula informativa que resalte barreras de empleo y recomendaciones para superar las mismas.</a:t>
            </a:r>
            <a:endParaRPr lang="es-PR" sz="2200" dirty="0">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ES"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2148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24585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1826761"/>
            <a:ext cx="10515600" cy="5881738"/>
          </a:xfrm>
          <a:prstGeom prst="rect">
            <a:avLst/>
          </a:prstGeom>
          <a:noFill/>
        </p:spPr>
        <p:txBody>
          <a:bodyPr wrap="square" rtlCol="0">
            <a:spAutoFit/>
          </a:bodyPr>
          <a:lstStyle/>
          <a:p>
            <a:pPr>
              <a:spcAft>
                <a:spcPts val="800"/>
              </a:spcAft>
            </a:pPr>
            <a:r>
              <a:rPr lang="es-PR" sz="2200" b="1" dirty="0">
                <a:latin typeface="Times New Roman" panose="02020603050405020304" pitchFamily="18" charset="0"/>
                <a:cs typeface="Times New Roman" panose="02020603050405020304" pitchFamily="18" charset="0"/>
              </a:rPr>
              <a:t>Actividades:</a:t>
            </a:r>
          </a:p>
          <a:p>
            <a:pPr>
              <a:spcAft>
                <a:spcPts val="800"/>
              </a:spcAft>
            </a:pPr>
            <a:endParaRPr lang="es-ES" sz="2200" dirty="0">
              <a:latin typeface="Times New Roman" panose="02020603050405020304" pitchFamily="18" charset="0"/>
              <a:cs typeface="Times New Roman" panose="02020603050405020304" pitchFamily="18" charset="0"/>
            </a:endParaRPr>
          </a:p>
          <a:p>
            <a:pPr>
              <a:spcAft>
                <a:spcPts val="800"/>
              </a:spcAft>
            </a:pPr>
            <a:r>
              <a:rPr lang="es-ES" sz="2200" dirty="0">
                <a:latin typeface="Times New Roman" panose="02020603050405020304" pitchFamily="18" charset="0"/>
                <a:cs typeface="Times New Roman" panose="02020603050405020304" pitchFamily="18" charset="0"/>
              </a:rPr>
              <a:t>3.2.2 La Red de Vida Independiente creará una grabación (video, audio u otro formato) con patronos que han contratado a personas con impedimentos que hablen de las experiencias positivas al emplear a personas con impedimentos. </a:t>
            </a:r>
          </a:p>
          <a:p>
            <a:pPr>
              <a:spcAft>
                <a:spcPts val="800"/>
              </a:spcAft>
            </a:pPr>
            <a:endParaRPr lang="es-ES" sz="2200" dirty="0">
              <a:latin typeface="Times New Roman" panose="02020603050405020304" pitchFamily="18" charset="0"/>
              <a:cs typeface="Times New Roman" panose="02020603050405020304" pitchFamily="18" charset="0"/>
            </a:endParaRPr>
          </a:p>
          <a:p>
            <a:pPr>
              <a:spcAft>
                <a:spcPts val="800"/>
              </a:spcAft>
            </a:pPr>
            <a:r>
              <a:rPr lang="es-ES" sz="2200" dirty="0">
                <a:latin typeface="Times New Roman" panose="02020603050405020304" pitchFamily="18" charset="0"/>
                <a:cs typeface="Times New Roman" panose="02020603050405020304" pitchFamily="18" charset="0"/>
              </a:rPr>
              <a:t>3.2.3. Ofrecer oportunidades de labor voluntaria a consumidores que permita practicar sus destrezas de preempleo y mejorar sus “</a:t>
            </a:r>
            <a:r>
              <a:rPr lang="es-ES" sz="2200" dirty="0" err="1">
                <a:latin typeface="Times New Roman" panose="02020603050405020304" pitchFamily="18" charset="0"/>
                <a:cs typeface="Times New Roman" panose="02020603050405020304" pitchFamily="18" charset="0"/>
              </a:rPr>
              <a:t>soft</a:t>
            </a:r>
            <a:r>
              <a:rPr lang="es-ES" sz="2200" dirty="0">
                <a:latin typeface="Times New Roman" panose="02020603050405020304" pitchFamily="18" charset="0"/>
                <a:cs typeface="Times New Roman" panose="02020603050405020304" pitchFamily="18" charset="0"/>
              </a:rPr>
              <a:t> </a:t>
            </a:r>
            <a:r>
              <a:rPr lang="es-ES" sz="2200" dirty="0" err="1">
                <a:latin typeface="Times New Roman" panose="02020603050405020304" pitchFamily="18" charset="0"/>
                <a:cs typeface="Times New Roman" panose="02020603050405020304" pitchFamily="18" charset="0"/>
              </a:rPr>
              <a:t>skills</a:t>
            </a:r>
            <a:r>
              <a:rPr lang="es-ES" sz="2200" dirty="0">
                <a:latin typeface="Times New Roman" panose="02020603050405020304" pitchFamily="18" charset="0"/>
                <a:cs typeface="Times New Roman" panose="02020603050405020304" pitchFamily="18" charset="0"/>
              </a:rPr>
              <a:t>”.</a:t>
            </a:r>
            <a:endParaRPr lang="es-PR" sz="2200" dirty="0">
              <a:latin typeface="Times New Roman" panose="02020603050405020304" pitchFamily="18"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ES"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3381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24585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1826761"/>
            <a:ext cx="10515600" cy="7441140"/>
          </a:xfrm>
          <a:prstGeom prst="rect">
            <a:avLst/>
          </a:prstGeom>
          <a:noFill/>
        </p:spPr>
        <p:txBody>
          <a:bodyPr wrap="square" rtlCol="0">
            <a:spAutoFit/>
          </a:bodyPr>
          <a:lstStyle/>
          <a:p>
            <a:pPr>
              <a:lnSpc>
                <a:spcPct val="100000"/>
              </a:lnSpc>
              <a:spcAft>
                <a:spcPts val="800"/>
              </a:spcAft>
            </a:pPr>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3.3</a:t>
            </a:r>
          </a:p>
          <a:p>
            <a:pPr>
              <a:lnSpc>
                <a:spcPct val="100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Las personas con impedimentos participan de actividades recreativas que facilitan su inclusión en la comunidad.</a:t>
            </a:r>
          </a:p>
          <a:p>
            <a:pPr>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b="1"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3.3.1. Identificar lugares de recreación accesibles por región en Puerto Rico y compilar los resultados en un directorio por región.</a:t>
            </a:r>
          </a:p>
          <a:p>
            <a:pPr>
              <a:spcAft>
                <a:spcPts val="800"/>
              </a:spcAft>
            </a:pPr>
            <a:endParaRPr lang="es-ES" sz="2200" dirty="0">
              <a:latin typeface="Times New Roman" panose="02020603050405020304" pitchFamily="18" charset="0"/>
              <a:cs typeface="Times New Roman" panose="02020603050405020304" pitchFamily="18" charset="0"/>
            </a:endParaRPr>
          </a:p>
          <a:p>
            <a:pPr>
              <a:spcAft>
                <a:spcPts val="800"/>
              </a:spcAft>
            </a:pPr>
            <a:r>
              <a:rPr lang="es-ES" sz="2200" dirty="0">
                <a:latin typeface="Times New Roman" panose="02020603050405020304" pitchFamily="18" charset="0"/>
                <a:cs typeface="Times New Roman" panose="02020603050405020304" pitchFamily="18" charset="0"/>
              </a:rPr>
              <a:t>3.3.2.  Los Centros de Vida Independiente ofrecerá una actividad recreativa anual para las personas con impedimentos donde se integren los principios de accesibilidad e inclusión.</a:t>
            </a:r>
            <a:endParaRPr lang="es-PR" sz="2200" dirty="0">
              <a:latin typeface="Times New Roman" panose="02020603050405020304" pitchFamily="18" charset="0"/>
              <a:cs typeface="Times New Roman" panose="02020603050405020304" pitchFamily="18" charset="0"/>
            </a:endParaRP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ES"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7760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CCE531-4E52-4C4E-AAFD-C3BE00FDCAAE}"/>
              </a:ext>
            </a:extLst>
          </p:cNvPr>
          <p:cNvSpPr txBox="1"/>
          <p:nvPr/>
        </p:nvSpPr>
        <p:spPr>
          <a:xfrm>
            <a:off x="318052" y="530087"/>
            <a:ext cx="11383617" cy="1107996"/>
          </a:xfrm>
          <a:prstGeom prst="rect">
            <a:avLst/>
          </a:prstGeom>
          <a:noFill/>
        </p:spPr>
        <p:txBody>
          <a:bodyPr wrap="square" rtlCol="0">
            <a:spAutoFit/>
          </a:bodyPr>
          <a:lstStyle/>
          <a:p>
            <a:pPr algn="ctr"/>
            <a:r>
              <a:rPr lang="es-PR" sz="2400" b="1" dirty="0">
                <a:latin typeface="Times New Roman" panose="02020603050405020304" pitchFamily="18" charset="0"/>
                <a:cs typeface="Times New Roman" panose="02020603050405020304" pitchFamily="18" charset="0"/>
              </a:rPr>
              <a:t>OPORTUNIDAD PARA COMENTAR SOBRE EL </a:t>
            </a:r>
            <a:br>
              <a:rPr lang="es-PR" sz="2400" b="1" dirty="0">
                <a:latin typeface="Times New Roman" panose="02020603050405020304" pitchFamily="18" charset="0"/>
                <a:cs typeface="Times New Roman" panose="02020603050405020304" pitchFamily="18" charset="0"/>
              </a:rPr>
            </a:br>
            <a:r>
              <a:rPr lang="es-PR" sz="2400" b="1" dirty="0">
                <a:latin typeface="Times New Roman" panose="02020603050405020304" pitchFamily="18" charset="0"/>
                <a:cs typeface="Times New Roman" panose="02020603050405020304" pitchFamily="18" charset="0"/>
              </a:rPr>
              <a:t>PLAN ESTATAL DE VIDA INDEPENDIENTE (Borrador) Año Fiscal: 2025 – 202</a:t>
            </a:r>
            <a:r>
              <a:rPr lang="en-US" sz="2400" b="1" dirty="0">
                <a:latin typeface="Times New Roman" panose="02020603050405020304" pitchFamily="18" charset="0"/>
                <a:cs typeface="Times New Roman" panose="02020603050405020304" pitchFamily="18" charset="0"/>
              </a:rPr>
              <a:t>7</a:t>
            </a:r>
            <a:endParaRPr lang="en-US" sz="2400" dirty="0">
              <a:latin typeface="Times New Roman" panose="02020603050405020304" pitchFamily="18" charset="0"/>
              <a:cs typeface="Times New Roman" panose="02020603050405020304" pitchFamily="18" charset="0"/>
            </a:endParaRPr>
          </a:p>
          <a:p>
            <a:endParaRPr lang="es-PR" dirty="0"/>
          </a:p>
        </p:txBody>
      </p:sp>
      <p:sp>
        <p:nvSpPr>
          <p:cNvPr id="4" name="TextBox 3">
            <a:extLst>
              <a:ext uri="{FF2B5EF4-FFF2-40B4-BE49-F238E27FC236}">
                <a16:creationId xmlns:a16="http://schemas.microsoft.com/office/drawing/2014/main" id="{7F2DC95B-18FC-437F-A6DC-79E26C889ABB}"/>
              </a:ext>
            </a:extLst>
          </p:cNvPr>
          <p:cNvSpPr txBox="1"/>
          <p:nvPr/>
        </p:nvSpPr>
        <p:spPr>
          <a:xfrm>
            <a:off x="552033" y="1934320"/>
            <a:ext cx="11018644" cy="4195123"/>
          </a:xfrm>
          <a:prstGeom prst="rect">
            <a:avLst/>
          </a:prstGeom>
          <a:noFill/>
        </p:spPr>
        <p:txBody>
          <a:bodyPr wrap="square" rtlCol="0">
            <a:spAutoFit/>
          </a:bodyPr>
          <a:lstStyle/>
          <a:p>
            <a:pPr>
              <a:lnSpc>
                <a:spcPct val="107000"/>
              </a:lnSpc>
              <a:spcAft>
                <a:spcPts val="800"/>
              </a:spcAft>
            </a:pPr>
            <a:r>
              <a:rPr lang="es-PR" sz="2200" dirty="0">
                <a:latin typeface="Times New Roman" panose="02020603050405020304" pitchFamily="18" charset="0"/>
                <a:ea typeface="Calibri" panose="020F0502020204030204" pitchFamily="34" charset="0"/>
                <a:cs typeface="Times New Roman" panose="02020603050405020304" pitchFamily="18" charset="0"/>
              </a:rPr>
              <a:t>La Ley de Rehabilitación de 1973, según enmendada, exige realizar vistas públicas para recibir comentarios sobre el Plan Estatal de Vida Independiente (PEVI) para los próximos tres (3) años, antes de enviarlo a la Administración de Vida en Comunidad (</a:t>
            </a:r>
            <a:r>
              <a:rPr lang="es-PR" sz="2200" i="1" dirty="0">
                <a:latin typeface="Times New Roman" panose="02020603050405020304" pitchFamily="18" charset="0"/>
                <a:ea typeface="Calibri" panose="020F0502020204030204" pitchFamily="34" charset="0"/>
                <a:cs typeface="Times New Roman" panose="02020603050405020304" pitchFamily="18" charset="0"/>
              </a:rPr>
              <a:t>Administration for Community Living</a:t>
            </a:r>
            <a:r>
              <a:rPr lang="es-PR" sz="2200" dirty="0">
                <a:latin typeface="Times New Roman" panose="02020603050405020304" pitchFamily="18" charset="0"/>
                <a:ea typeface="Calibri" panose="020F0502020204030204" pitchFamily="34" charset="0"/>
                <a:cs typeface="Times New Roman" panose="02020603050405020304" pitchFamily="18" charset="0"/>
              </a:rPr>
              <a:t>) del Departamento de Salud y Servicios Humanos (federal). </a:t>
            </a:r>
            <a:br>
              <a:rPr lang="es-PR" sz="2200" dirty="0">
                <a:latin typeface="Times New Roman" panose="02020603050405020304" pitchFamily="18" charset="0"/>
                <a:ea typeface="Calibri" panose="020F0502020204030204" pitchFamily="34" charset="0"/>
                <a:cs typeface="Times New Roman" panose="02020603050405020304" pitchFamily="18" charset="0"/>
              </a:rPr>
            </a:br>
            <a:br>
              <a:rPr lang="es-PR" sz="2200" dirty="0">
                <a:latin typeface="Times New Roman" panose="02020603050405020304" pitchFamily="18" charset="0"/>
                <a:ea typeface="Calibri" panose="020F0502020204030204" pitchFamily="34" charset="0"/>
                <a:cs typeface="Times New Roman" panose="02020603050405020304" pitchFamily="18" charset="0"/>
              </a:rPr>
            </a:br>
            <a:r>
              <a:rPr lang="es-PR" sz="2200" dirty="0">
                <a:latin typeface="Times New Roman" panose="02020603050405020304" pitchFamily="18" charset="0"/>
                <a:ea typeface="Calibri" panose="020F0502020204030204" pitchFamily="34" charset="0"/>
                <a:cs typeface="Times New Roman" panose="02020603050405020304" pitchFamily="18" charset="0"/>
              </a:rPr>
              <a:t>El borrador del PEVI (2025 – 2027) fue preparado luego de recopilar información sobre las necesidades de servicios de vida independiente, entre personas con impedimentos, personal de los Centros de Vida Independiente, y personas de la comunidad interesadas en el bienestar de la población. </a:t>
            </a:r>
          </a:p>
          <a:p>
            <a:pPr>
              <a:lnSpc>
                <a:spcPct val="107000"/>
              </a:lnSpc>
              <a:spcAft>
                <a:spcPts val="80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endParaRPr lang="es-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9979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24585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III: </a:t>
            </a:r>
            <a:r>
              <a:rPr lang="es-ES" sz="3200" cap="none" dirty="0">
                <a:latin typeface="Times New Roman" panose="02020603050405020304" pitchFamily="18" charset="0"/>
                <a:cs typeface="Times New Roman" panose="02020603050405020304" pitchFamily="18" charset="0"/>
              </a:rPr>
              <a:t>Las personas con impedimentos en Puerto Rico tienen acceso a la vida en comunidad. </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1826761"/>
            <a:ext cx="10515600" cy="8795356"/>
          </a:xfrm>
          <a:prstGeom prst="rect">
            <a:avLst/>
          </a:prstGeom>
          <a:noFill/>
        </p:spPr>
        <p:txBody>
          <a:bodyPr wrap="square" rtlCol="0">
            <a:spAutoFit/>
          </a:bodyPr>
          <a:lstStyle/>
          <a:p>
            <a:pPr>
              <a:lnSpc>
                <a:spcPct val="100000"/>
              </a:lnSpc>
              <a:spcAft>
                <a:spcPts val="800"/>
              </a:spcAft>
            </a:pPr>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3.4</a:t>
            </a:r>
          </a:p>
          <a:p>
            <a:pPr>
              <a:lnSpc>
                <a:spcPct val="100000"/>
              </a:lnSpc>
              <a:spcAft>
                <a:spcPts val="800"/>
              </a:spcAft>
            </a:pPr>
            <a:r>
              <a:rPr lang="es-ES" sz="2200" dirty="0">
                <a:latin typeface="Times New Roman" panose="02020603050405020304" pitchFamily="18" charset="0"/>
                <a:ea typeface="Calibri" panose="020F0502020204030204" pitchFamily="34" charset="0"/>
                <a:cs typeface="Times New Roman" panose="02020603050405020304" pitchFamily="18" charset="0"/>
              </a:rPr>
              <a:t>Las personas con impedimentos se preparan y se integran en los procesos de manejo de emergencias.</a:t>
            </a:r>
          </a:p>
          <a:p>
            <a:pPr>
              <a:spcAft>
                <a:spcPts val="800"/>
              </a:spcAft>
            </a:pPr>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b="1" dirty="0">
                <a:latin typeface="Times New Roman" panose="02020603050405020304" pitchFamily="18" charset="0"/>
                <a:cs typeface="Times New Roman" panose="02020603050405020304" pitchFamily="18" charset="0"/>
              </a:rPr>
            </a:br>
            <a:r>
              <a:rPr lang="es-ES" sz="2200" dirty="0">
                <a:latin typeface="Times New Roman" panose="02020603050405020304" pitchFamily="18" charset="0"/>
                <a:cs typeface="Times New Roman" panose="02020603050405020304" pitchFamily="18" charset="0"/>
              </a:rPr>
              <a:t>3.4.1 Anualmente las personas con impedimentos se adiestrarán acerca de la importancia en la preparación individual en los procesos de emergencia. </a:t>
            </a:r>
          </a:p>
          <a:p>
            <a:r>
              <a:rPr lang="es-ES" sz="2200" dirty="0">
                <a:latin typeface="Times New Roman" panose="02020603050405020304" pitchFamily="18" charset="0"/>
                <a:cs typeface="Times New Roman" panose="02020603050405020304" pitchFamily="18" charset="0"/>
              </a:rPr>
              <a:t>3.4.2. Los Centros de Vida Independientes y el Consejo Estatal de Vida Independiente se integran a los grupos de trabajo que trabajan en situaciones de emergencias. </a:t>
            </a:r>
          </a:p>
          <a:p>
            <a:endParaRPr lang="es-ES" sz="2200" dirty="0">
              <a:latin typeface="Times New Roman" panose="02020603050405020304" pitchFamily="18" charset="0"/>
              <a:cs typeface="Times New Roman" panose="02020603050405020304" pitchFamily="18" charset="0"/>
            </a:endParaRPr>
          </a:p>
          <a:p>
            <a:r>
              <a:rPr lang="es-PR" sz="2200" dirty="0">
                <a:latin typeface="Times New Roman" panose="02020603050405020304" pitchFamily="18" charset="0"/>
                <a:cs typeface="Times New Roman" panose="02020603050405020304" pitchFamily="18" charset="0"/>
              </a:rPr>
              <a:t>3.4.3. Establecer un plan de emergencia para asegurar la continuidad de operaciones ante procesos de emergencias.</a:t>
            </a: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ES" sz="2200" dirty="0">
              <a:solidFill>
                <a:srgbClr val="FF0000"/>
              </a:solidFill>
              <a:latin typeface="Times New Roman" panose="02020603050405020304" pitchFamily="18" charset="0"/>
              <a:cs typeface="Times New Roman" panose="02020603050405020304" pitchFamily="18" charset="0"/>
            </a:endParaRPr>
          </a:p>
          <a:p>
            <a:pPr>
              <a:spcAft>
                <a:spcPts val="800"/>
              </a:spcAft>
            </a:pPr>
            <a:endParaRPr lang="es-PR" sz="2200" dirty="0">
              <a:solidFill>
                <a:srgbClr val="FF0000"/>
              </a:solidFill>
              <a:latin typeface="Times New Roman" panose="02020603050405020304" pitchFamily="18" charset="0"/>
              <a:cs typeface="Times New Roman" panose="02020603050405020304" pitchFamily="18" charset="0"/>
            </a:endParaRPr>
          </a:p>
          <a:p>
            <a:pPr>
              <a:lnSpc>
                <a:spcPct val="100000"/>
              </a:lnSpc>
              <a:spcAft>
                <a:spcPts val="800"/>
              </a:spcAft>
            </a:pP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s-ES" sz="2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0000"/>
              </a:lnSpc>
              <a:spcAft>
                <a:spcPts val="800"/>
              </a:spcAft>
              <a:buNone/>
            </a:pPr>
            <a:endParaRPr lang="es-ES" sz="2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7265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1AE7-55B2-4087-B9E0-7FBD47C0FB1D}"/>
              </a:ext>
            </a:extLst>
          </p:cNvPr>
          <p:cNvSpPr>
            <a:spLocks noGrp="1"/>
          </p:cNvSpPr>
          <p:nvPr>
            <p:ph type="title"/>
          </p:nvPr>
        </p:nvSpPr>
        <p:spPr>
          <a:xfrm>
            <a:off x="925286" y="206829"/>
            <a:ext cx="9720072" cy="824802"/>
          </a:xfrm>
        </p:spPr>
        <p:txBody>
          <a:bodyPr>
            <a:normAutofit/>
          </a:bodyPr>
          <a:lstStyle/>
          <a:p>
            <a:r>
              <a:rPr lang="es-PR" sz="3000" b="1" dirty="0">
                <a:latin typeface="Times New Roman" panose="02020603050405020304" pitchFamily="18" charset="0"/>
                <a:cs typeface="Times New Roman" panose="02020603050405020304" pitchFamily="18" charset="0"/>
              </a:rPr>
              <a:t>Red de Centros de Vida Independiente</a:t>
            </a:r>
          </a:p>
        </p:txBody>
      </p:sp>
      <p:sp>
        <p:nvSpPr>
          <p:cNvPr id="6" name="TextBox 5">
            <a:extLst>
              <a:ext uri="{FF2B5EF4-FFF2-40B4-BE49-F238E27FC236}">
                <a16:creationId xmlns:a16="http://schemas.microsoft.com/office/drawing/2014/main" id="{E5A7FEEA-8D26-4F23-9C9D-DA83ADAEF5E0}"/>
              </a:ext>
            </a:extLst>
          </p:cNvPr>
          <p:cNvSpPr txBox="1"/>
          <p:nvPr/>
        </p:nvSpPr>
        <p:spPr>
          <a:xfrm>
            <a:off x="278295" y="899109"/>
            <a:ext cx="11635409" cy="6450997"/>
          </a:xfrm>
          <a:prstGeom prst="rect">
            <a:avLst/>
          </a:prstGeom>
          <a:noFill/>
        </p:spPr>
        <p:txBody>
          <a:bodyPr wrap="square" rtlCol="0">
            <a:spAutoFit/>
          </a:bodyPr>
          <a:lstStyle/>
          <a:p>
            <a:pPr lvl="1">
              <a:lnSpc>
                <a:spcPct val="115000"/>
              </a:lnSpc>
              <a:spcAft>
                <a:spcPts val="800"/>
              </a:spcAft>
            </a:pPr>
            <a:r>
              <a:rPr lang="en-US" sz="2400" b="1" kern="100" dirty="0" err="1">
                <a:effectLst/>
                <a:latin typeface="Times New Roman" panose="02020603050405020304" pitchFamily="18" charset="0"/>
                <a:ea typeface="Aptos" panose="020B0004020202020204" pitchFamily="34" charset="0"/>
                <a:cs typeface="Times New Roman" panose="02020603050405020304" pitchFamily="18" charset="0"/>
              </a:rPr>
              <a:t>Movimiento</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b="1" kern="100" dirty="0" err="1">
                <a:effectLst/>
                <a:latin typeface="Times New Roman" panose="02020603050405020304" pitchFamily="18" charset="0"/>
                <a:ea typeface="Aptos" panose="020B0004020202020204" pitchFamily="34" charset="0"/>
                <a:cs typeface="Times New Roman" panose="02020603050405020304" pitchFamily="18" charset="0"/>
              </a:rPr>
              <a:t>Alcance</a:t>
            </a: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 Vida Independiente:</a:t>
            </a:r>
            <a:endParaRPr lang="en-PR"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15000"/>
              </a:lnSpc>
              <a:spcAft>
                <a:spcPts val="800"/>
              </a:spcAft>
            </a:pP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Región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Metro: San Juan, Carolina, Trujillo Alto, Guaynabo,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Bayamón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Cataño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Toa Baja y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Loíza</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PR"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15000"/>
              </a:lnSpc>
              <a:spcAft>
                <a:spcPts val="800"/>
              </a:spcAft>
            </a:pP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Región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Norte: Arecibo, Barceloneta, Florida,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Ciales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Utuado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Hatillo, Camuy y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Lares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a:t>
            </a:r>
            <a:endParaRPr lang="en-PR"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15000"/>
              </a:lnSpc>
              <a:spcAft>
                <a:spcPts val="800"/>
              </a:spcAft>
            </a:pP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Región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Central-Este: Caguas,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Gurabo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Aguas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Buenas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Cidra</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San Lorenzo,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Cayey</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Salinas Juncos, Las Piedras y Humacao.</a:t>
            </a:r>
            <a:endParaRPr lang="en-PR"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15000"/>
              </a:lnSpc>
              <a:spcAft>
                <a:spcPts val="800"/>
              </a:spcAft>
            </a:pP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Región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Este: Río Grande,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Canóvanas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Luquillo, Fajardo, Ceiba,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Naguabo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Culebra y Vieques.</a:t>
            </a:r>
            <a:endParaRPr lang="en-US" sz="2400" kern="100" dirty="0">
              <a:latin typeface="Times New Roman" panose="02020603050405020304" pitchFamily="18" charset="0"/>
              <a:ea typeface="Aptos" panose="020B0004020202020204" pitchFamily="34" charset="0"/>
              <a:cs typeface="Times New Roman" panose="02020603050405020304" pitchFamily="18" charset="0"/>
            </a:endParaRPr>
          </a:p>
          <a:p>
            <a:pPr marL="457200">
              <a:lnSpc>
                <a:spcPct val="115000"/>
              </a:lnSpc>
              <a:spcAft>
                <a:spcPts val="800"/>
              </a:spcAft>
            </a:pPr>
            <a:r>
              <a:rPr lang="en-US" sz="2400" b="1" kern="100" dirty="0">
                <a:effectLst/>
                <a:latin typeface="Times New Roman" panose="02020603050405020304" pitchFamily="18" charset="0"/>
                <a:ea typeface="Aptos" panose="020B0004020202020204" pitchFamily="34" charset="0"/>
                <a:cs typeface="Times New Roman" panose="02020603050405020304" pitchFamily="18" charset="0"/>
              </a:rPr>
              <a:t>Centro Pro Vida Independiente:</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b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br>
            <a:b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b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Región</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Sur: Ponce, Jayuya, Juana Díaz,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Villalba</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Coamo</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Santa Isabel,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Peñuelas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Adjuntas</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US" sz="2400" kern="100" dirty="0" err="1">
                <a:effectLst/>
                <a:latin typeface="Times New Roman" panose="02020603050405020304" pitchFamily="18" charset="0"/>
                <a:ea typeface="Aptos" panose="020B0004020202020204" pitchFamily="34" charset="0"/>
                <a:cs typeface="Times New Roman" panose="02020603050405020304" pitchFamily="18" charset="0"/>
              </a:rPr>
              <a:t>Guayanilla</a:t>
            </a:r>
            <a:r>
              <a:rPr lang="en-US" sz="2400" kern="100" dirty="0">
                <a:effectLst/>
                <a:latin typeface="Times New Roman" panose="02020603050405020304" pitchFamily="18" charset="0"/>
                <a:ea typeface="Aptos" panose="020B0004020202020204" pitchFamily="34" charset="0"/>
                <a:cs typeface="Times New Roman" panose="02020603050405020304" pitchFamily="18" charset="0"/>
              </a:rPr>
              <a:t>, Yauco y Guánica.</a:t>
            </a:r>
            <a:endParaRPr lang="en-PR" sz="2400" kern="100" dirty="0">
              <a:effectLst/>
              <a:latin typeface="Aptos" panose="020B0004020202020204" pitchFamily="34" charset="0"/>
              <a:ea typeface="Aptos" panose="020B0004020202020204" pitchFamily="34" charset="0"/>
              <a:cs typeface="Times New Roman" panose="02020603050405020304" pitchFamily="18" charset="0"/>
            </a:endParaRPr>
          </a:p>
          <a:p>
            <a:pPr>
              <a:tabLst>
                <a:tab pos="-685800" algn="l"/>
                <a:tab pos="-457200" algn="l"/>
                <a:tab pos="0" algn="l"/>
                <a:tab pos="342900" algn="l"/>
                <a:tab pos="571500" algn="l"/>
                <a:tab pos="857250" algn="l"/>
                <a:tab pos="1085850" algn="l"/>
                <a:tab pos="1828800" algn="l"/>
                <a:tab pos="2286000" algn="l"/>
                <a:tab pos="2743200" algn="l"/>
                <a:tab pos="3200400" algn="l"/>
                <a:tab pos="3657600" algn="l"/>
                <a:tab pos="4114800" algn="l"/>
                <a:tab pos="4572000" algn="l"/>
                <a:tab pos="5029200" algn="l"/>
                <a:tab pos="5486400" algn="l"/>
                <a:tab pos="5943600" algn="l"/>
                <a:tab pos="6400800" algn="l"/>
              </a:tabLst>
            </a:pPr>
            <a:r>
              <a:rPr lang="es-PR"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endParaRPr lang="es-PR" dirty="0"/>
          </a:p>
        </p:txBody>
      </p:sp>
    </p:spTree>
    <p:extLst>
      <p:ext uri="{BB962C8B-B14F-4D97-AF65-F5344CB8AC3E}">
        <p14:creationId xmlns:p14="http://schemas.microsoft.com/office/powerpoint/2010/main" val="127777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1AE7-55B2-4087-B9E0-7FBD47C0FB1D}"/>
              </a:ext>
            </a:extLst>
          </p:cNvPr>
          <p:cNvSpPr>
            <a:spLocks noGrp="1"/>
          </p:cNvSpPr>
          <p:nvPr>
            <p:ph type="title"/>
          </p:nvPr>
        </p:nvSpPr>
        <p:spPr>
          <a:xfrm>
            <a:off x="925286" y="206829"/>
            <a:ext cx="9720072" cy="1317171"/>
          </a:xfrm>
        </p:spPr>
        <p:txBody>
          <a:bodyPr>
            <a:normAutofit/>
          </a:bodyPr>
          <a:lstStyle/>
          <a:p>
            <a:pPr>
              <a:lnSpc>
                <a:spcPct val="115000"/>
              </a:lnSpc>
              <a:spcAft>
                <a:spcPts val="800"/>
              </a:spcAft>
            </a:pPr>
            <a:r>
              <a:rPr lang="es-PR" sz="3000" b="1" kern="100" dirty="0">
                <a:effectLst/>
                <a:latin typeface="Times New Roman" panose="02020603050405020304" pitchFamily="18" charset="0"/>
                <a:ea typeface="Aptos" panose="020B0004020202020204" pitchFamily="34" charset="0"/>
                <a:cs typeface="Times New Roman" panose="02020603050405020304" pitchFamily="18" charset="0"/>
              </a:rPr>
              <a:t>Servicios de vida </a:t>
            </a:r>
            <a:r>
              <a:rPr lang="es-PR" sz="3000" b="1" kern="100" dirty="0">
                <a:latin typeface="Times New Roman" panose="02020603050405020304" pitchFamily="18" charset="0"/>
                <a:ea typeface="Aptos" panose="020B0004020202020204" pitchFamily="34" charset="0"/>
                <a:cs typeface="Times New Roman" panose="02020603050405020304" pitchFamily="18" charset="0"/>
              </a:rPr>
              <a:t>i</a:t>
            </a:r>
            <a:r>
              <a:rPr lang="es-PR" sz="3000" b="1" kern="100" dirty="0">
                <a:effectLst/>
                <a:latin typeface="Times New Roman" panose="02020603050405020304" pitchFamily="18" charset="0"/>
                <a:ea typeface="Aptos" panose="020B0004020202020204" pitchFamily="34" charset="0"/>
                <a:cs typeface="Times New Roman" panose="02020603050405020304" pitchFamily="18" charset="0"/>
              </a:rPr>
              <a:t>ndependiente:</a:t>
            </a:r>
            <a:endParaRPr lang="en-PR" sz="30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A7FEEA-8D26-4F23-9C9D-DA83ADAEF5E0}"/>
              </a:ext>
            </a:extLst>
          </p:cNvPr>
          <p:cNvSpPr txBox="1"/>
          <p:nvPr/>
        </p:nvSpPr>
        <p:spPr>
          <a:xfrm>
            <a:off x="1235964" y="1337113"/>
            <a:ext cx="9720071" cy="4633063"/>
          </a:xfrm>
          <a:prstGeom prst="rect">
            <a:avLst/>
          </a:prstGeom>
          <a:noFill/>
        </p:spPr>
        <p:txBody>
          <a:bodyPr wrap="square" rtlCol="0">
            <a:spAutoFit/>
          </a:bodyPr>
          <a:lstStyle/>
          <a:p>
            <a:pPr>
              <a:tabLst>
                <a:tab pos="-685800" algn="l"/>
                <a:tab pos="-457200" algn="l"/>
                <a:tab pos="0" algn="l"/>
                <a:tab pos="342900" algn="l"/>
                <a:tab pos="571500" algn="l"/>
                <a:tab pos="857250" algn="l"/>
                <a:tab pos="108585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s-PR"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tabLst>
                <a:tab pos="-685800" algn="l"/>
                <a:tab pos="-457200" algn="l"/>
                <a:tab pos="0" algn="l"/>
                <a:tab pos="342900" algn="l"/>
                <a:tab pos="571500" algn="l"/>
                <a:tab pos="857250" algn="l"/>
                <a:tab pos="1085850" algn="l"/>
                <a:tab pos="1828800" algn="l"/>
                <a:tab pos="2286000" algn="l"/>
                <a:tab pos="2743200" algn="l"/>
                <a:tab pos="3200400" algn="l"/>
                <a:tab pos="3657600" algn="l"/>
                <a:tab pos="4114800" algn="l"/>
                <a:tab pos="4572000" algn="l"/>
                <a:tab pos="5029200" algn="l"/>
                <a:tab pos="5486400" algn="l"/>
                <a:tab pos="5943600" algn="l"/>
                <a:tab pos="6400800" algn="l"/>
              </a:tabLst>
            </a:pPr>
            <a:r>
              <a:rPr lang="es-PR" sz="2200" b="1" kern="100" dirty="0">
                <a:effectLst/>
                <a:latin typeface="Times New Roman" panose="02020603050405020304" pitchFamily="18" charset="0"/>
                <a:ea typeface="Aptos" panose="020B0004020202020204" pitchFamily="34" charset="0"/>
                <a:cs typeface="Times New Roman" panose="02020603050405020304" pitchFamily="18" charset="0"/>
              </a:rPr>
              <a:t>Servicios básicos de vida Independiente:</a:t>
            </a:r>
          </a:p>
          <a:p>
            <a:pPr>
              <a:tabLst>
                <a:tab pos="-685800" algn="l"/>
                <a:tab pos="-457200" algn="l"/>
                <a:tab pos="0" algn="l"/>
                <a:tab pos="342900" algn="l"/>
                <a:tab pos="571500" algn="l"/>
                <a:tab pos="857250" algn="l"/>
                <a:tab pos="1085850" algn="l"/>
                <a:tab pos="1828800" algn="l"/>
                <a:tab pos="2286000" algn="l"/>
                <a:tab pos="2743200" algn="l"/>
                <a:tab pos="3200400" algn="l"/>
                <a:tab pos="3657600" algn="l"/>
                <a:tab pos="4114800" algn="l"/>
                <a:tab pos="4572000" algn="l"/>
                <a:tab pos="5029200" algn="l"/>
                <a:tab pos="5486400" algn="l"/>
                <a:tab pos="5943600" algn="l"/>
                <a:tab pos="6400800" algn="l"/>
              </a:tabLst>
            </a:pP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Información y referido.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Consejería par.</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Adiestramiento en destrezas de vida independiente.</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Intercesión individual y de sistemas.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 Transición: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buFont typeface="+mj-lt"/>
              <a:buAutoNum type="alphaL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Instituciones a la comunidad.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buFont typeface="+mj-lt"/>
              <a:buAutoNum type="alphaL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Prevención de la institucionalización.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15000"/>
              </a:lnSpc>
              <a:spcAft>
                <a:spcPts val="800"/>
              </a:spcAft>
              <a:buFont typeface="+mj-lt"/>
              <a:buAutoNum type="alphaL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Jóvenes (14 a 24 años) a la vida postsecundaria.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s-PR" dirty="0"/>
          </a:p>
        </p:txBody>
      </p:sp>
    </p:spTree>
    <p:extLst>
      <p:ext uri="{BB962C8B-B14F-4D97-AF65-F5344CB8AC3E}">
        <p14:creationId xmlns:p14="http://schemas.microsoft.com/office/powerpoint/2010/main" val="3646311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1AE7-55B2-4087-B9E0-7FBD47C0FB1D}"/>
              </a:ext>
            </a:extLst>
          </p:cNvPr>
          <p:cNvSpPr>
            <a:spLocks noGrp="1"/>
          </p:cNvSpPr>
          <p:nvPr>
            <p:ph type="title"/>
          </p:nvPr>
        </p:nvSpPr>
        <p:spPr>
          <a:xfrm>
            <a:off x="925286" y="206829"/>
            <a:ext cx="9720072" cy="1317171"/>
          </a:xfrm>
        </p:spPr>
        <p:txBody>
          <a:bodyPr>
            <a:normAutofit/>
          </a:bodyPr>
          <a:lstStyle/>
          <a:p>
            <a:pPr>
              <a:lnSpc>
                <a:spcPct val="115000"/>
              </a:lnSpc>
              <a:spcAft>
                <a:spcPts val="800"/>
              </a:spcAft>
            </a:pPr>
            <a:r>
              <a:rPr lang="es-PR" sz="3000" b="1" kern="100" dirty="0">
                <a:effectLst/>
                <a:latin typeface="Times New Roman" panose="02020603050405020304" pitchFamily="18" charset="0"/>
                <a:ea typeface="Aptos" panose="020B0004020202020204" pitchFamily="34" charset="0"/>
                <a:cs typeface="Times New Roman" panose="02020603050405020304" pitchFamily="18" charset="0"/>
              </a:rPr>
              <a:t>Servicios de vida </a:t>
            </a:r>
            <a:r>
              <a:rPr lang="es-PR" sz="3000" b="1" kern="100" dirty="0">
                <a:latin typeface="Times New Roman" panose="02020603050405020304" pitchFamily="18" charset="0"/>
                <a:ea typeface="Aptos" panose="020B0004020202020204" pitchFamily="34" charset="0"/>
                <a:cs typeface="Times New Roman" panose="02020603050405020304" pitchFamily="18" charset="0"/>
              </a:rPr>
              <a:t>i</a:t>
            </a:r>
            <a:r>
              <a:rPr lang="es-PR" sz="3000" b="1" kern="100" dirty="0">
                <a:effectLst/>
                <a:latin typeface="Times New Roman" panose="02020603050405020304" pitchFamily="18" charset="0"/>
                <a:ea typeface="Aptos" panose="020B0004020202020204" pitchFamily="34" charset="0"/>
                <a:cs typeface="Times New Roman" panose="02020603050405020304" pitchFamily="18" charset="0"/>
              </a:rPr>
              <a:t>ndependiente:</a:t>
            </a:r>
            <a:endParaRPr lang="en-PR" sz="3000" b="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5A7FEEA-8D26-4F23-9C9D-DA83ADAEF5E0}"/>
              </a:ext>
            </a:extLst>
          </p:cNvPr>
          <p:cNvSpPr txBox="1"/>
          <p:nvPr/>
        </p:nvSpPr>
        <p:spPr>
          <a:xfrm>
            <a:off x="1235964" y="1337113"/>
            <a:ext cx="9720071" cy="4166205"/>
          </a:xfrm>
          <a:prstGeom prst="rect">
            <a:avLst/>
          </a:prstGeom>
          <a:noFill/>
        </p:spPr>
        <p:txBody>
          <a:bodyPr wrap="square" rtlCol="0">
            <a:spAutoFit/>
          </a:bodyPr>
          <a:lstStyle/>
          <a:p>
            <a:pPr>
              <a:lnSpc>
                <a:spcPct val="115000"/>
              </a:lnSpc>
              <a:spcAft>
                <a:spcPts val="800"/>
              </a:spcAft>
            </a:pPr>
            <a:r>
              <a:rPr lang="es-PR" sz="2200" b="1" kern="100" dirty="0">
                <a:effectLst/>
                <a:latin typeface="Times New Roman" panose="02020603050405020304" pitchFamily="18" charset="0"/>
                <a:ea typeface="Aptos" panose="020B0004020202020204" pitchFamily="34" charset="0"/>
                <a:cs typeface="Times New Roman" panose="02020603050405020304" pitchFamily="18" charset="0"/>
              </a:rPr>
              <a:t>Servicios complementarios o adicionales:</a:t>
            </a:r>
          </a:p>
          <a:p>
            <a:pPr>
              <a:lnSpc>
                <a:spcPct val="115000"/>
              </a:lnSpc>
              <a:spcAft>
                <a:spcPts val="800"/>
              </a:spcAft>
            </a:pPr>
            <a:endParaRPr lang="en-PR" sz="22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Adiestramiento en movilidad.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Encuestas, directorios y otras actividades para identificar vivienda apropiada, oportunidades de recreación, transportación accesible y otros servicios de apoyo.</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Transportación, incluyendo referidos y asistencia para dicha transportación.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buFont typeface="+mj-lt"/>
              <a:buAutoNum type="arabicPeriod"/>
            </a:pPr>
            <a:r>
              <a:rPr lang="es-PR" sz="2200" kern="100" dirty="0">
                <a:effectLst/>
                <a:latin typeface="Times New Roman" panose="02020603050405020304" pitchFamily="18" charset="0"/>
                <a:ea typeface="Aptos" panose="020B0004020202020204" pitchFamily="34" charset="0"/>
                <a:cs typeface="Times New Roman" panose="02020603050405020304" pitchFamily="18" charset="0"/>
              </a:rPr>
              <a:t>Servicios individuales y grupales de recreación y socialización. </a:t>
            </a:r>
            <a:endParaRPr lang="en-PR"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15000"/>
              </a:lnSpc>
              <a:spcAft>
                <a:spcPts val="800"/>
              </a:spcAft>
              <a:buFont typeface="+mj-lt"/>
              <a:buAutoNum type="arabicPeriod"/>
            </a:pPr>
            <a:r>
              <a:rPr lang="es-ES" sz="2200" kern="100" dirty="0">
                <a:effectLst/>
                <a:latin typeface="Times New Roman" panose="02020603050405020304" pitchFamily="18" charset="0"/>
                <a:ea typeface="Aptos" panose="020B0004020202020204" pitchFamily="34" charset="0"/>
                <a:cs typeface="Times New Roman" panose="02020603050405020304" pitchFamily="18" charset="0"/>
              </a:rPr>
              <a:t>Adiestramiento para desarrollar destrezas diseñadas específicamente para jóvenes con impedimentos significativos para promover la autoconciencia, la autoestima, desarrollar destrezas de intercesión y empoderamiento. </a:t>
            </a:r>
            <a:endParaRPr lang="es-PR" dirty="0"/>
          </a:p>
        </p:txBody>
      </p:sp>
    </p:spTree>
    <p:extLst>
      <p:ext uri="{BB962C8B-B14F-4D97-AF65-F5344CB8AC3E}">
        <p14:creationId xmlns:p14="http://schemas.microsoft.com/office/powerpoint/2010/main" val="1679299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84FB-5D02-47D2-98FD-4F01A02E2AEA}"/>
              </a:ext>
            </a:extLst>
          </p:cNvPr>
          <p:cNvSpPr>
            <a:spLocks noGrp="1"/>
          </p:cNvSpPr>
          <p:nvPr>
            <p:ph type="ctrTitle"/>
          </p:nvPr>
        </p:nvSpPr>
        <p:spPr>
          <a:xfrm>
            <a:off x="2238757" y="2757472"/>
            <a:ext cx="7714485" cy="1090938"/>
          </a:xfrm>
        </p:spPr>
        <p:txBody>
          <a:bodyPr anchor="b">
            <a:normAutofit/>
          </a:bodyPr>
          <a:lstStyle/>
          <a:p>
            <a:pPr algn="l"/>
            <a:r>
              <a:rPr lang="en-US" sz="4000" b="1" dirty="0" err="1">
                <a:latin typeface="Times New Roman" panose="02020603050405020304" pitchFamily="18" charset="0"/>
                <a:cs typeface="Times New Roman" panose="02020603050405020304" pitchFamily="18" charset="0"/>
              </a:rPr>
              <a:t>Queremos</a:t>
            </a:r>
            <a:r>
              <a:rPr lang="en-US" sz="4000" b="1" dirty="0">
                <a:latin typeface="Times New Roman" panose="02020603050405020304" pitchFamily="18" charset="0"/>
                <a:cs typeface="Times New Roman" panose="02020603050405020304" pitchFamily="18" charset="0"/>
              </a:rPr>
              <a:t> saber </a:t>
            </a:r>
            <a:r>
              <a:rPr lang="en-US" sz="4000" b="1" dirty="0" err="1">
                <a:latin typeface="Times New Roman" panose="02020603050405020304" pitchFamily="18" charset="0"/>
                <a:cs typeface="Times New Roman" panose="02020603050405020304" pitchFamily="18" charset="0"/>
              </a:rPr>
              <a:t>qué</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usted</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piensa</a:t>
            </a:r>
            <a:endParaRPr lang="en-US" sz="40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0D95A9E-12CA-9AAD-6019-F6F35E883F29}"/>
              </a:ext>
            </a:extLst>
          </p:cNvPr>
          <p:cNvSpPr txBox="1"/>
          <p:nvPr/>
        </p:nvSpPr>
        <p:spPr>
          <a:xfrm>
            <a:off x="2679750" y="3976548"/>
            <a:ext cx="6733882" cy="400110"/>
          </a:xfrm>
          <a:prstGeom prst="rect">
            <a:avLst/>
          </a:prstGeom>
          <a:noFill/>
        </p:spPr>
        <p:txBody>
          <a:bodyPr wrap="square" rtlCol="0">
            <a:spAutoFit/>
          </a:bodyPr>
          <a:lstStyle/>
          <a:p>
            <a:pPr algn="ctr"/>
            <a:r>
              <a:rPr lang="en-PR" sz="2000" dirty="0">
                <a:latin typeface="Times New Roman" panose="02020603050405020304" pitchFamily="18" charset="0"/>
                <a:cs typeface="Times New Roman" panose="02020603050405020304" pitchFamily="18" charset="0"/>
              </a:rPr>
              <a:t>Espacio de comentarios generales (2-3 minutos por participante) </a:t>
            </a:r>
          </a:p>
        </p:txBody>
      </p:sp>
    </p:spTree>
    <p:extLst>
      <p:ext uri="{BB962C8B-B14F-4D97-AF65-F5344CB8AC3E}">
        <p14:creationId xmlns:p14="http://schemas.microsoft.com/office/powerpoint/2010/main" val="218630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C6FF-709A-61E8-CB83-D1CECA09796B}"/>
              </a:ext>
            </a:extLst>
          </p:cNvPr>
          <p:cNvSpPr>
            <a:spLocks noGrp="1"/>
          </p:cNvSpPr>
          <p:nvPr>
            <p:ph type="title"/>
          </p:nvPr>
        </p:nvSpPr>
        <p:spPr/>
        <p:txBody>
          <a:bodyPr>
            <a:normAutofit/>
          </a:bodyPr>
          <a:lstStyle/>
          <a:p>
            <a:r>
              <a:rPr lang="en-US" sz="3000" b="1" dirty="0" err="1">
                <a:latin typeface="Times New Roman" panose="02020603050405020304" pitchFamily="18" charset="0"/>
                <a:cs typeface="Times New Roman" panose="02020603050405020304" pitchFamily="18" charset="0"/>
              </a:rPr>
              <a:t>Acceda</a:t>
            </a:r>
            <a:r>
              <a:rPr lang="en-US" sz="3000" b="1" dirty="0">
                <a:latin typeface="Times New Roman" panose="02020603050405020304" pitchFamily="18" charset="0"/>
                <a:cs typeface="Times New Roman" panose="02020603050405020304" pitchFamily="18" charset="0"/>
              </a:rPr>
              <a:t> al </a:t>
            </a:r>
            <a:r>
              <a:rPr lang="en-US" sz="3000" b="1" dirty="0" err="1">
                <a:latin typeface="Times New Roman" panose="02020603050405020304" pitchFamily="18" charset="0"/>
                <a:cs typeface="Times New Roman" panose="02020603050405020304" pitchFamily="18" charset="0"/>
              </a:rPr>
              <a:t>formulario</a:t>
            </a:r>
            <a:r>
              <a:rPr lang="en-US" sz="3000" b="1" dirty="0">
                <a:latin typeface="Times New Roman" panose="02020603050405020304" pitchFamily="18" charset="0"/>
                <a:cs typeface="Times New Roman" panose="02020603050405020304" pitchFamily="18" charset="0"/>
              </a:rPr>
              <a:t> para </a:t>
            </a:r>
            <a:r>
              <a:rPr lang="en-US" sz="3000" b="1" dirty="0" err="1">
                <a:latin typeface="Times New Roman" panose="02020603050405020304" pitchFamily="18" charset="0"/>
                <a:cs typeface="Times New Roman" panose="02020603050405020304" pitchFamily="18" charset="0"/>
              </a:rPr>
              <a:t>comentarios</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públicos</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aquí</a:t>
            </a:r>
            <a:r>
              <a:rPr lang="en-US" sz="3000" b="1" dirty="0">
                <a:latin typeface="Times New Roman" panose="02020603050405020304" pitchFamily="18" charset="0"/>
                <a:cs typeface="Times New Roman" panose="02020603050405020304" pitchFamily="18" charset="0"/>
              </a:rPr>
              <a:t>:</a:t>
            </a:r>
            <a:endParaRPr lang="en-PR" sz="3000" b="1" dirty="0">
              <a:latin typeface="Times New Roman" panose="02020603050405020304" pitchFamily="18" charset="0"/>
              <a:cs typeface="Times New Roman" panose="02020603050405020304" pitchFamily="18" charset="0"/>
            </a:endParaRPr>
          </a:p>
        </p:txBody>
      </p:sp>
      <p:sp>
        <p:nvSpPr>
          <p:cNvPr id="7" name="Text Placeholder 6">
            <a:extLst>
              <a:ext uri="{FF2B5EF4-FFF2-40B4-BE49-F238E27FC236}">
                <a16:creationId xmlns:a16="http://schemas.microsoft.com/office/drawing/2014/main" id="{1A2AAFD0-A48D-F9D7-EA6A-6D995D75BFF1}"/>
              </a:ext>
            </a:extLst>
          </p:cNvPr>
          <p:cNvSpPr>
            <a:spLocks noGrp="1"/>
          </p:cNvSpPr>
          <p:nvPr>
            <p:ph type="body" idx="1"/>
          </p:nvPr>
        </p:nvSpPr>
        <p:spPr/>
        <p:txBody>
          <a:bodyPr/>
          <a:lstStyle/>
          <a:p>
            <a:r>
              <a:rPr lang="en-PR" dirty="0">
                <a:solidFill>
                  <a:schemeClr val="tx1"/>
                </a:solidFill>
              </a:rPr>
              <a:t>Código QR</a:t>
            </a:r>
          </a:p>
        </p:txBody>
      </p:sp>
      <p:sp>
        <p:nvSpPr>
          <p:cNvPr id="3" name="Content Placeholder 2">
            <a:extLst>
              <a:ext uri="{FF2B5EF4-FFF2-40B4-BE49-F238E27FC236}">
                <a16:creationId xmlns:a16="http://schemas.microsoft.com/office/drawing/2014/main" id="{8201A6AB-7DCB-7FC2-5194-253B21B164F0}"/>
              </a:ext>
            </a:extLst>
          </p:cNvPr>
          <p:cNvSpPr>
            <a:spLocks noGrp="1"/>
          </p:cNvSpPr>
          <p:nvPr>
            <p:ph sz="half" idx="2"/>
          </p:nvPr>
        </p:nvSpPr>
        <p:spPr/>
        <p:txBody>
          <a:bodyPr>
            <a:normAutofit/>
          </a:bodyPr>
          <a:lstStyle/>
          <a:p>
            <a:pPr marL="0" indent="0">
              <a:buNone/>
            </a:pPr>
            <a:endParaRPr lang="en-US" sz="4200" dirty="0">
              <a:latin typeface="Times New Roman" panose="02020603050405020304" pitchFamily="18" charset="0"/>
              <a:cs typeface="Times New Roman" panose="02020603050405020304" pitchFamily="18" charset="0"/>
            </a:endParaRPr>
          </a:p>
          <a:p>
            <a:endParaRPr lang="en-PR" dirty="0"/>
          </a:p>
        </p:txBody>
      </p:sp>
      <p:sp>
        <p:nvSpPr>
          <p:cNvPr id="8" name="Text Placeholder 7">
            <a:extLst>
              <a:ext uri="{FF2B5EF4-FFF2-40B4-BE49-F238E27FC236}">
                <a16:creationId xmlns:a16="http://schemas.microsoft.com/office/drawing/2014/main" id="{C047EA45-58B1-E972-12DC-34191F9292B9}"/>
              </a:ext>
            </a:extLst>
          </p:cNvPr>
          <p:cNvSpPr>
            <a:spLocks noGrp="1"/>
          </p:cNvSpPr>
          <p:nvPr>
            <p:ph type="body" sz="quarter" idx="3"/>
          </p:nvPr>
        </p:nvSpPr>
        <p:spPr/>
        <p:txBody>
          <a:bodyPr/>
          <a:lstStyle/>
          <a:p>
            <a:r>
              <a:rPr lang="en-PR" dirty="0">
                <a:solidFill>
                  <a:schemeClr val="tx1"/>
                </a:solidFill>
              </a:rPr>
              <a:t>Enlace al formulario: </a:t>
            </a:r>
          </a:p>
        </p:txBody>
      </p:sp>
      <p:sp>
        <p:nvSpPr>
          <p:cNvPr id="9" name="Content Placeholder 8">
            <a:extLst>
              <a:ext uri="{FF2B5EF4-FFF2-40B4-BE49-F238E27FC236}">
                <a16:creationId xmlns:a16="http://schemas.microsoft.com/office/drawing/2014/main" id="{D818435A-4225-1693-610F-FB9100FAEBEF}"/>
              </a:ext>
            </a:extLst>
          </p:cNvPr>
          <p:cNvSpPr>
            <a:spLocks noGrp="1"/>
          </p:cNvSpPr>
          <p:nvPr>
            <p:ph sz="quarter" idx="4"/>
          </p:nvPr>
        </p:nvSpPr>
        <p:spPr/>
        <p:txBody>
          <a:bodyPr>
            <a:normAutofit/>
          </a:bodyPr>
          <a:lstStyle/>
          <a:p>
            <a:pPr marL="0" indent="0">
              <a:buNone/>
            </a:pPr>
            <a:r>
              <a:rPr lang="en-US" sz="3600" dirty="0">
                <a:hlinkClick r:id="rId2"/>
              </a:rPr>
              <a:t>https://es.surveymonkey.com/r/N6F3T2G</a:t>
            </a:r>
            <a:r>
              <a:rPr lang="en-US" sz="3600" dirty="0"/>
              <a:t> </a:t>
            </a:r>
            <a:endParaRPr lang="en-PR" sz="3600" dirty="0"/>
          </a:p>
        </p:txBody>
      </p:sp>
      <p:pic>
        <p:nvPicPr>
          <p:cNvPr id="4" name="Picture 3">
            <a:extLst>
              <a:ext uri="{FF2B5EF4-FFF2-40B4-BE49-F238E27FC236}">
                <a16:creationId xmlns:a16="http://schemas.microsoft.com/office/drawing/2014/main" id="{7093F484-DC63-8D3D-147A-D2672BFB418B}"/>
              </a:ext>
            </a:extLst>
          </p:cNvPr>
          <p:cNvPicPr>
            <a:picLocks noChangeAspect="1"/>
          </p:cNvPicPr>
          <p:nvPr/>
        </p:nvPicPr>
        <p:blipFill>
          <a:blip r:embed="rId3"/>
          <a:stretch>
            <a:fillRect/>
          </a:stretch>
        </p:blipFill>
        <p:spPr>
          <a:xfrm>
            <a:off x="836612" y="2505075"/>
            <a:ext cx="3958492" cy="3958492"/>
          </a:xfrm>
          <a:prstGeom prst="rect">
            <a:avLst/>
          </a:prstGeom>
        </p:spPr>
      </p:pic>
    </p:spTree>
    <p:extLst>
      <p:ext uri="{BB962C8B-B14F-4D97-AF65-F5344CB8AC3E}">
        <p14:creationId xmlns:p14="http://schemas.microsoft.com/office/powerpoint/2010/main" val="3204818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C6FF-709A-61E8-CB83-D1CECA09796B}"/>
              </a:ext>
            </a:extLst>
          </p:cNvPr>
          <p:cNvSpPr>
            <a:spLocks noGrp="1"/>
          </p:cNvSpPr>
          <p:nvPr>
            <p:ph type="title"/>
          </p:nvPr>
        </p:nvSpPr>
        <p:spPr>
          <a:xfrm>
            <a:off x="838200" y="365125"/>
            <a:ext cx="8587154" cy="1325563"/>
          </a:xfrm>
        </p:spPr>
        <p:txBody>
          <a:bodyPr>
            <a:normAutofit/>
          </a:bodyPr>
          <a:lstStyle/>
          <a:p>
            <a:r>
              <a:rPr lang="en-US" sz="3000" b="1" dirty="0">
                <a:latin typeface="Times New Roman" panose="02020603050405020304" pitchFamily="18" charset="0"/>
                <a:cs typeface="Times New Roman" panose="02020603050405020304" pitchFamily="18" charset="0"/>
              </a:rPr>
              <a:t>Para </a:t>
            </a:r>
            <a:r>
              <a:rPr lang="en-US" sz="3000" b="1" dirty="0" err="1">
                <a:latin typeface="Times New Roman" panose="02020603050405020304" pitchFamily="18" charset="0"/>
                <a:cs typeface="Times New Roman" panose="02020603050405020304" pitchFamily="18" charset="0"/>
              </a:rPr>
              <a:t>presentar</a:t>
            </a:r>
            <a:r>
              <a:rPr lang="en-US" sz="3000" b="1" dirty="0">
                <a:latin typeface="Times New Roman" panose="02020603050405020304" pitchFamily="18" charset="0"/>
                <a:cs typeface="Times New Roman" panose="02020603050405020304" pitchFamily="18" charset="0"/>
              </a:rPr>
              <a:t> sus </a:t>
            </a:r>
            <a:r>
              <a:rPr lang="en-US" sz="3000" b="1" dirty="0" err="1">
                <a:latin typeface="Times New Roman" panose="02020603050405020304" pitchFamily="18" charset="0"/>
                <a:cs typeface="Times New Roman" panose="02020603050405020304" pitchFamily="18" charset="0"/>
              </a:rPr>
              <a:t>comentarios</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siga</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estos</a:t>
            </a:r>
            <a:r>
              <a:rPr lang="en-US" sz="3000" b="1" dirty="0">
                <a:latin typeface="Times New Roman" panose="02020603050405020304" pitchFamily="18" charset="0"/>
                <a:cs typeface="Times New Roman" panose="02020603050405020304" pitchFamily="18" charset="0"/>
              </a:rPr>
              <a:t> pasos:</a:t>
            </a:r>
            <a:endParaRPr lang="en-PR" sz="30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201A6AB-7DCB-7FC2-5194-253B21B164F0}"/>
              </a:ext>
            </a:extLst>
          </p:cNvPr>
          <p:cNvSpPr>
            <a:spLocks noGrp="1"/>
          </p:cNvSpPr>
          <p:nvPr>
            <p:ph idx="1"/>
          </p:nvPr>
        </p:nvSpPr>
        <p:spPr>
          <a:xfrm>
            <a:off x="832946" y="1595054"/>
            <a:ext cx="10520854" cy="4897821"/>
          </a:xfrm>
        </p:spPr>
        <p:txBody>
          <a:bodyPr>
            <a:normAutofit fontScale="47500" lnSpcReduction="20000"/>
          </a:bodyPr>
          <a:lstStyle/>
          <a:p>
            <a:pPr marL="0" indent="0">
              <a:buNone/>
            </a:pPr>
            <a:endParaRPr lang="en-US" sz="4200" dirty="0">
              <a:latin typeface="Times New Roman" panose="02020603050405020304" pitchFamily="18" charset="0"/>
              <a:cs typeface="Times New Roman" panose="02020603050405020304" pitchFamily="18" charset="0"/>
            </a:endParaRPr>
          </a:p>
          <a:p>
            <a:pPr marL="0" indent="0">
              <a:buNone/>
            </a:pPr>
            <a:r>
              <a:rPr lang="en-US" sz="4200" dirty="0">
                <a:latin typeface="Times New Roman" panose="02020603050405020304" pitchFamily="18" charset="0"/>
                <a:cs typeface="Times New Roman" panose="02020603050405020304" pitchFamily="18" charset="0"/>
              </a:rPr>
              <a:t>1. </a:t>
            </a:r>
            <a:r>
              <a:rPr lang="en-US" sz="4200" dirty="0" err="1">
                <a:latin typeface="Times New Roman" panose="02020603050405020304" pitchFamily="18" charset="0"/>
                <a:cs typeface="Times New Roman" panose="02020603050405020304" pitchFamily="18" charset="0"/>
              </a:rPr>
              <a:t>Acceda</a:t>
            </a:r>
            <a:r>
              <a:rPr lang="en-US" sz="4200" dirty="0">
                <a:latin typeface="Times New Roman" panose="02020603050405020304" pitchFamily="18" charset="0"/>
                <a:cs typeface="Times New Roman" panose="02020603050405020304" pitchFamily="18" charset="0"/>
              </a:rPr>
              <a:t> al </a:t>
            </a:r>
            <a:r>
              <a:rPr lang="en-US" sz="4200" dirty="0" err="1">
                <a:latin typeface="Times New Roman" panose="02020603050405020304" pitchFamily="18" charset="0"/>
                <a:cs typeface="Times New Roman" panose="02020603050405020304" pitchFamily="18" charset="0"/>
              </a:rPr>
              <a:t>formulario</a:t>
            </a:r>
            <a:r>
              <a:rPr lang="en-US" sz="4200" dirty="0">
                <a:latin typeface="Times New Roman" panose="02020603050405020304" pitchFamily="18" charset="0"/>
                <a:cs typeface="Times New Roman" panose="02020603050405020304" pitchFamily="18" charset="0"/>
              </a:rPr>
              <a:t> para </a:t>
            </a:r>
            <a:r>
              <a:rPr lang="en-US" sz="4200" dirty="0" err="1">
                <a:latin typeface="Times New Roman" panose="02020603050405020304" pitchFamily="18" charset="0"/>
                <a:cs typeface="Times New Roman" panose="02020603050405020304" pitchFamily="18" charset="0"/>
              </a:rPr>
              <a:t>comentarios</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públicos</a:t>
            </a:r>
            <a:r>
              <a:rPr lang="en-US" sz="4200" dirty="0">
                <a:latin typeface="Times New Roman" panose="02020603050405020304" pitchFamily="18" charset="0"/>
                <a:cs typeface="Times New Roman" panose="02020603050405020304" pitchFamily="18" charset="0"/>
              </a:rPr>
              <a:t>, a </a:t>
            </a:r>
            <a:r>
              <a:rPr lang="en-US" sz="4200" dirty="0" err="1">
                <a:latin typeface="Times New Roman" panose="02020603050405020304" pitchFamily="18" charset="0"/>
                <a:cs typeface="Times New Roman" panose="02020603050405020304" pitchFamily="18" charset="0"/>
              </a:rPr>
              <a:t>través</a:t>
            </a:r>
            <a:r>
              <a:rPr lang="en-US" sz="4200" dirty="0">
                <a:latin typeface="Times New Roman" panose="02020603050405020304" pitchFamily="18" charset="0"/>
                <a:cs typeface="Times New Roman" panose="02020603050405020304" pitchFamily="18" charset="0"/>
              </a:rPr>
              <a:t> del enlace de la </a:t>
            </a:r>
            <a:r>
              <a:rPr lang="en-US" sz="4200" dirty="0" err="1">
                <a:latin typeface="Times New Roman" panose="02020603050405020304" pitchFamily="18" charset="0"/>
                <a:cs typeface="Times New Roman" panose="02020603050405020304" pitchFamily="18" charset="0"/>
              </a:rPr>
              <a:t>plataforma</a:t>
            </a:r>
            <a:r>
              <a:rPr lang="en-US" sz="4200" dirty="0">
                <a:latin typeface="Times New Roman" panose="02020603050405020304" pitchFamily="18" charset="0"/>
                <a:cs typeface="Times New Roman" panose="02020603050405020304" pitchFamily="18" charset="0"/>
              </a:rPr>
              <a:t> de Survey Monkey </a:t>
            </a:r>
            <a:r>
              <a:rPr lang="en-US" sz="4200" dirty="0" err="1">
                <a:latin typeface="Times New Roman" panose="02020603050405020304" pitchFamily="18" charset="0"/>
                <a:cs typeface="Times New Roman" panose="02020603050405020304" pitchFamily="18" charset="0"/>
              </a:rPr>
              <a:t>en</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este</a:t>
            </a:r>
            <a:r>
              <a:rPr lang="en-US" sz="4200" dirty="0">
                <a:latin typeface="Times New Roman" panose="02020603050405020304" pitchFamily="18" charset="0"/>
                <a:cs typeface="Times New Roman" panose="02020603050405020304" pitchFamily="18" charset="0"/>
              </a:rPr>
              <a:t> enlace: </a:t>
            </a:r>
            <a:r>
              <a:rPr lang="en-US" sz="4400" dirty="0">
                <a:latin typeface="Times New Roman" panose="02020603050405020304" pitchFamily="18" charset="0"/>
                <a:cs typeface="Times New Roman" panose="02020603050405020304" pitchFamily="18" charset="0"/>
                <a:hlinkClick r:id="rId2"/>
              </a:rPr>
              <a:t>https://es.surveymonkey.com/r/N6F3T2G</a:t>
            </a:r>
            <a:r>
              <a:rPr lang="en-US" sz="4400" dirty="0">
                <a:latin typeface="Times New Roman" panose="02020603050405020304" pitchFamily="18" charset="0"/>
                <a:cs typeface="Times New Roman" panose="02020603050405020304" pitchFamily="18" charset="0"/>
              </a:rPr>
              <a:t> </a:t>
            </a:r>
            <a:endParaRPr lang="en-PR" sz="4400" dirty="0">
              <a:latin typeface="Times New Roman" panose="02020603050405020304" pitchFamily="18" charset="0"/>
              <a:cs typeface="Times New Roman" panose="02020603050405020304" pitchFamily="18" charset="0"/>
            </a:endParaRPr>
          </a:p>
          <a:p>
            <a:pPr marL="0" indent="0">
              <a:buNone/>
            </a:pPr>
            <a:endParaRPr lang="en-US" sz="4200" dirty="0">
              <a:latin typeface="Times New Roman" panose="02020603050405020304" pitchFamily="18" charset="0"/>
              <a:cs typeface="Times New Roman" panose="02020603050405020304" pitchFamily="18" charset="0"/>
            </a:endParaRPr>
          </a:p>
          <a:p>
            <a:pPr marL="0" indent="0">
              <a:buNone/>
            </a:pPr>
            <a:r>
              <a:rPr lang="en-US" sz="4200" dirty="0">
                <a:latin typeface="Times New Roman" panose="02020603050405020304" pitchFamily="18" charset="0"/>
                <a:cs typeface="Times New Roman" panose="02020603050405020304" pitchFamily="18" charset="0"/>
              </a:rPr>
              <a:t>2. </a:t>
            </a:r>
            <a:r>
              <a:rPr lang="en-US" sz="4200" dirty="0" err="1">
                <a:latin typeface="Times New Roman" panose="02020603050405020304" pitchFamily="18" charset="0"/>
                <a:cs typeface="Times New Roman" panose="02020603050405020304" pitchFamily="18" charset="0"/>
              </a:rPr>
              <a:t>Identifique</a:t>
            </a:r>
            <a:r>
              <a:rPr lang="en-US" sz="4200" dirty="0">
                <a:latin typeface="Times New Roman" panose="02020603050405020304" pitchFamily="18" charset="0"/>
                <a:cs typeface="Times New Roman" panose="02020603050405020304" pitchFamily="18" charset="0"/>
              </a:rPr>
              <a:t> sus </a:t>
            </a:r>
            <a:r>
              <a:rPr lang="en-US" sz="4200" dirty="0" err="1">
                <a:latin typeface="Times New Roman" panose="02020603050405020304" pitchFamily="18" charset="0"/>
                <a:cs typeface="Times New Roman" panose="02020603050405020304" pitchFamily="18" charset="0"/>
              </a:rPr>
              <a:t>datos</a:t>
            </a:r>
            <a:r>
              <a:rPr lang="en-US" sz="4200" dirty="0">
                <a:latin typeface="Times New Roman" panose="02020603050405020304" pitchFamily="18" charset="0"/>
                <a:cs typeface="Times New Roman" panose="02020603050405020304" pitchFamily="18" charset="0"/>
              </a:rPr>
              <a:t> (es </a:t>
            </a:r>
            <a:r>
              <a:rPr lang="en-US" sz="4200" dirty="0" err="1">
                <a:latin typeface="Times New Roman" panose="02020603050405020304" pitchFamily="18" charset="0"/>
                <a:cs typeface="Times New Roman" panose="02020603050405020304" pitchFamily="18" charset="0"/>
              </a:rPr>
              <a:t>una</a:t>
            </a:r>
            <a:r>
              <a:rPr lang="en-US" sz="4200" dirty="0">
                <a:latin typeface="Times New Roman" panose="02020603050405020304" pitchFamily="18" charset="0"/>
                <a:cs typeface="Times New Roman" panose="02020603050405020304" pitchFamily="18" charset="0"/>
              </a:rPr>
              <a:t> persona o </a:t>
            </a:r>
            <a:r>
              <a:rPr lang="en-US" sz="4200" dirty="0" err="1">
                <a:latin typeface="Times New Roman" panose="02020603050405020304" pitchFamily="18" charset="0"/>
                <a:cs typeface="Times New Roman" panose="02020603050405020304" pitchFamily="18" charset="0"/>
              </a:rPr>
              <a:t>representa</a:t>
            </a:r>
            <a:r>
              <a:rPr lang="en-US" sz="4200" dirty="0">
                <a:latin typeface="Times New Roman" panose="02020603050405020304" pitchFamily="18" charset="0"/>
                <a:cs typeface="Times New Roman" panose="02020603050405020304" pitchFamily="18" charset="0"/>
              </a:rPr>
              <a:t>, municipio </a:t>
            </a:r>
            <a:r>
              <a:rPr lang="en-US" sz="4200" dirty="0" err="1">
                <a:latin typeface="Times New Roman" panose="02020603050405020304" pitchFamily="18" charset="0"/>
                <a:cs typeface="Times New Roman" panose="02020603050405020304" pitchFamily="18" charset="0"/>
              </a:rPr>
              <a:t>donde</a:t>
            </a:r>
            <a:r>
              <a:rPr lang="en-US" sz="4200" dirty="0">
                <a:latin typeface="Times New Roman" panose="02020603050405020304" pitchFamily="18" charset="0"/>
                <a:cs typeface="Times New Roman" panose="02020603050405020304" pitchFamily="18" charset="0"/>
              </a:rPr>
              <a:t> reside y </a:t>
            </a:r>
            <a:r>
              <a:rPr lang="en-US" sz="4200" dirty="0" err="1">
                <a:latin typeface="Times New Roman" panose="02020603050405020304" pitchFamily="18" charset="0"/>
                <a:cs typeface="Times New Roman" panose="02020603050405020304" pitchFamily="18" charset="0"/>
              </a:rPr>
              <a:t>edad</a:t>
            </a:r>
            <a:r>
              <a:rPr lang="en-US" sz="4200" dirty="0">
                <a:latin typeface="Times New Roman" panose="02020603050405020304" pitchFamily="18" charset="0"/>
                <a:cs typeface="Times New Roman" panose="02020603050405020304" pitchFamily="18" charset="0"/>
              </a:rPr>
              <a:t>). </a:t>
            </a:r>
          </a:p>
          <a:p>
            <a:pPr marL="0" indent="0">
              <a:buNone/>
            </a:pPr>
            <a:endParaRPr lang="en-US" sz="4200" dirty="0">
              <a:latin typeface="Times New Roman" panose="02020603050405020304" pitchFamily="18" charset="0"/>
              <a:cs typeface="Times New Roman" panose="02020603050405020304" pitchFamily="18" charset="0"/>
            </a:endParaRPr>
          </a:p>
          <a:p>
            <a:pPr marL="0" indent="0">
              <a:buNone/>
            </a:pPr>
            <a:r>
              <a:rPr lang="en-US" sz="4200" dirty="0">
                <a:latin typeface="Times New Roman" panose="02020603050405020304" pitchFamily="18" charset="0"/>
                <a:cs typeface="Times New Roman" panose="02020603050405020304" pitchFamily="18" charset="0"/>
              </a:rPr>
              <a:t>3. </a:t>
            </a:r>
            <a:r>
              <a:rPr lang="en-US" sz="4200" dirty="0" err="1">
                <a:latin typeface="Times New Roman" panose="02020603050405020304" pitchFamily="18" charset="0"/>
                <a:cs typeface="Times New Roman" panose="02020603050405020304" pitchFamily="18" charset="0"/>
              </a:rPr>
              <a:t>Responda</a:t>
            </a:r>
            <a:r>
              <a:rPr lang="en-US" sz="4200" dirty="0">
                <a:latin typeface="Times New Roman" panose="02020603050405020304" pitchFamily="18" charset="0"/>
                <a:cs typeface="Times New Roman" panose="02020603050405020304" pitchFamily="18" charset="0"/>
              </a:rPr>
              <a:t> las </a:t>
            </a:r>
            <a:r>
              <a:rPr lang="en-US" sz="4200" dirty="0" err="1">
                <a:latin typeface="Times New Roman" panose="02020603050405020304" pitchFamily="18" charset="0"/>
                <a:cs typeface="Times New Roman" panose="02020603050405020304" pitchFamily="18" charset="0"/>
              </a:rPr>
              <a:t>preguntas</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guias</a:t>
            </a:r>
            <a:r>
              <a:rPr lang="en-US" sz="4200" dirty="0">
                <a:latin typeface="Times New Roman" panose="02020603050405020304" pitchFamily="18" charset="0"/>
                <a:cs typeface="Times New Roman" panose="02020603050405020304" pitchFamily="18" charset="0"/>
              </a:rPr>
              <a:t> para </a:t>
            </a:r>
            <a:r>
              <a:rPr lang="en-US" sz="4200" dirty="0" err="1">
                <a:latin typeface="Times New Roman" panose="02020603050405020304" pitchFamily="18" charset="0"/>
                <a:cs typeface="Times New Roman" panose="02020603050405020304" pitchFamily="18" charset="0"/>
              </a:rPr>
              <a:t>conocer</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su</a:t>
            </a:r>
            <a:r>
              <a:rPr lang="en-US" sz="4200" dirty="0">
                <a:latin typeface="Times New Roman" panose="02020603050405020304" pitchFamily="18" charset="0"/>
                <a:cs typeface="Times New Roman" panose="02020603050405020304" pitchFamily="18" charset="0"/>
              </a:rPr>
              <a:t> opinion o </a:t>
            </a:r>
            <a:r>
              <a:rPr lang="en-US" sz="4200" dirty="0" err="1">
                <a:latin typeface="Times New Roman" panose="02020603050405020304" pitchFamily="18" charset="0"/>
                <a:cs typeface="Times New Roman" panose="02020603050405020304" pitchFamily="18" charset="0"/>
              </a:rPr>
              <a:t>comentarios</a:t>
            </a:r>
            <a:r>
              <a:rPr lang="en-US" sz="4200" dirty="0">
                <a:latin typeface="Times New Roman" panose="02020603050405020304" pitchFamily="18" charset="0"/>
                <a:cs typeface="Times New Roman" panose="02020603050405020304" pitchFamily="18" charset="0"/>
              </a:rPr>
              <a:t>. </a:t>
            </a:r>
          </a:p>
          <a:p>
            <a:pPr marL="0" indent="0">
              <a:buNone/>
            </a:pPr>
            <a:r>
              <a:rPr lang="en-US" sz="4200" dirty="0">
                <a:latin typeface="Times New Roman" panose="02020603050405020304" pitchFamily="18" charset="0"/>
                <a:cs typeface="Times New Roman" panose="02020603050405020304" pitchFamily="18" charset="0"/>
              </a:rPr>
              <a:t> </a:t>
            </a:r>
          </a:p>
          <a:p>
            <a:pPr marL="0" indent="0">
              <a:buNone/>
            </a:pPr>
            <a:r>
              <a:rPr lang="en-US" sz="4200" dirty="0">
                <a:latin typeface="Times New Roman" panose="02020603050405020304" pitchFamily="18" charset="0"/>
                <a:cs typeface="Times New Roman" panose="02020603050405020304" pitchFamily="18" charset="0"/>
              </a:rPr>
              <a:t>4. </a:t>
            </a:r>
            <a:r>
              <a:rPr lang="en-US" sz="4200" dirty="0" err="1">
                <a:latin typeface="Times New Roman" panose="02020603050405020304" pitchFamily="18" charset="0"/>
                <a:cs typeface="Times New Roman" panose="02020603050405020304" pitchFamily="18" charset="0"/>
              </a:rPr>
              <a:t>Oprima</a:t>
            </a:r>
            <a:r>
              <a:rPr lang="en-US" sz="4200" dirty="0">
                <a:latin typeface="Times New Roman" panose="02020603050405020304" pitchFamily="18" charset="0"/>
                <a:cs typeface="Times New Roman" panose="02020603050405020304" pitchFamily="18" charset="0"/>
              </a:rPr>
              <a:t> LISTO, </a:t>
            </a:r>
            <a:r>
              <a:rPr lang="en-US" sz="4200" dirty="0" err="1">
                <a:latin typeface="Times New Roman" panose="02020603050405020304" pitchFamily="18" charset="0"/>
                <a:cs typeface="Times New Roman" panose="02020603050405020304" pitchFamily="18" charset="0"/>
              </a:rPr>
              <a:t>una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vez</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haya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terminado</a:t>
            </a:r>
            <a:r>
              <a:rPr lang="en-US" sz="4200" dirty="0">
                <a:latin typeface="Times New Roman" panose="02020603050405020304" pitchFamily="18" charset="0"/>
                <a:cs typeface="Times New Roman" panose="02020603050405020304" pitchFamily="18" charset="0"/>
              </a:rPr>
              <a:t> y </a:t>
            </a:r>
            <a:r>
              <a:rPr lang="en-US" sz="4200" dirty="0" err="1">
                <a:latin typeface="Times New Roman" panose="02020603050405020304" pitchFamily="18" charset="0"/>
                <a:cs typeface="Times New Roman" panose="02020603050405020304" pitchFamily="18" charset="0"/>
              </a:rPr>
              <a:t>desee</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enviar</a:t>
            </a:r>
            <a:r>
              <a:rPr lang="en-US" sz="4200" dirty="0">
                <a:latin typeface="Times New Roman" panose="02020603050405020304" pitchFamily="18" charset="0"/>
                <a:cs typeface="Times New Roman" panose="02020603050405020304" pitchFamily="18" charset="0"/>
              </a:rPr>
              <a:t> sus </a:t>
            </a:r>
            <a:r>
              <a:rPr lang="en-US" sz="4200" dirty="0" err="1">
                <a:latin typeface="Times New Roman" panose="02020603050405020304" pitchFamily="18" charset="0"/>
                <a:cs typeface="Times New Roman" panose="02020603050405020304" pitchFamily="18" charset="0"/>
              </a:rPr>
              <a:t>comentarios</a:t>
            </a:r>
            <a:r>
              <a:rPr lang="en-US" sz="4200" dirty="0">
                <a:latin typeface="Times New Roman" panose="02020603050405020304" pitchFamily="18" charset="0"/>
                <a:cs typeface="Times New Roman" panose="02020603050405020304" pitchFamily="18" charset="0"/>
              </a:rPr>
              <a:t>.</a:t>
            </a:r>
          </a:p>
          <a:p>
            <a:pPr marL="0" indent="0">
              <a:buNone/>
            </a:pPr>
            <a:r>
              <a:rPr lang="en-US" sz="4200" dirty="0">
                <a:latin typeface="Times New Roman" panose="02020603050405020304" pitchFamily="18" charset="0"/>
                <a:cs typeface="Times New Roman" panose="02020603050405020304" pitchFamily="18" charset="0"/>
              </a:rPr>
              <a:t> </a:t>
            </a:r>
          </a:p>
          <a:p>
            <a:pPr marL="0" indent="0">
              <a:buNone/>
            </a:pPr>
            <a:r>
              <a:rPr lang="en-US" sz="4200" dirty="0">
                <a:latin typeface="Times New Roman" panose="02020603050405020304" pitchFamily="18" charset="0"/>
                <a:cs typeface="Times New Roman" panose="02020603050405020304" pitchFamily="18" charset="0"/>
              </a:rPr>
              <a:t>El </a:t>
            </a:r>
            <a:r>
              <a:rPr lang="en-US" sz="4200" dirty="0" err="1">
                <a:latin typeface="Times New Roman" panose="02020603050405020304" pitchFamily="18" charset="0"/>
                <a:cs typeface="Times New Roman" panose="02020603050405020304" pitchFamily="18" charset="0"/>
              </a:rPr>
              <a:t>periodo</a:t>
            </a:r>
            <a:r>
              <a:rPr lang="en-US" sz="4200" dirty="0">
                <a:latin typeface="Times New Roman" panose="02020603050405020304" pitchFamily="18" charset="0"/>
                <a:cs typeface="Times New Roman" panose="02020603050405020304" pitchFamily="18" charset="0"/>
              </a:rPr>
              <a:t> para </a:t>
            </a:r>
            <a:r>
              <a:rPr lang="en-US" sz="4200" dirty="0" err="1">
                <a:latin typeface="Times New Roman" panose="02020603050405020304" pitchFamily="18" charset="0"/>
                <a:cs typeface="Times New Roman" panose="02020603050405020304" pitchFamily="18" charset="0"/>
              </a:rPr>
              <a:t>recibir</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los</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comentarios</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públicos</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está</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abierto</a:t>
            </a:r>
            <a:r>
              <a:rPr lang="en-US" sz="4200" dirty="0">
                <a:latin typeface="Times New Roman" panose="02020603050405020304" pitchFamily="18" charset="0"/>
                <a:cs typeface="Times New Roman" panose="02020603050405020304" pitchFamily="18" charset="0"/>
              </a:rPr>
              <a:t> del 22 de </a:t>
            </a:r>
            <a:r>
              <a:rPr lang="en-US" sz="4200" dirty="0" err="1">
                <a:latin typeface="Times New Roman" panose="02020603050405020304" pitchFamily="18" charset="0"/>
                <a:cs typeface="Times New Roman" panose="02020603050405020304" pitchFamily="18" charset="0"/>
              </a:rPr>
              <a:t>abril</a:t>
            </a:r>
            <a:r>
              <a:rPr lang="en-US" sz="4200" dirty="0">
                <a:latin typeface="Times New Roman" panose="02020603050405020304" pitchFamily="18" charset="0"/>
                <a:cs typeface="Times New Roman" panose="02020603050405020304" pitchFamily="18" charset="0"/>
              </a:rPr>
              <a:t> hasta </a:t>
            </a:r>
            <a:r>
              <a:rPr lang="en-US" sz="4200" dirty="0" err="1">
                <a:latin typeface="Times New Roman" panose="02020603050405020304" pitchFamily="18" charset="0"/>
                <a:cs typeface="Times New Roman" panose="02020603050405020304" pitchFamily="18" charset="0"/>
              </a:rPr>
              <a:t>el</a:t>
            </a:r>
            <a:r>
              <a:rPr lang="en-US" sz="4200" dirty="0">
                <a:latin typeface="Times New Roman" panose="02020603050405020304" pitchFamily="18" charset="0"/>
                <a:cs typeface="Times New Roman" panose="02020603050405020304" pitchFamily="18" charset="0"/>
              </a:rPr>
              <a:t> </a:t>
            </a:r>
            <a:r>
              <a:rPr lang="en-US" sz="4200" b="1" dirty="0">
                <a:latin typeface="Times New Roman" panose="02020603050405020304" pitchFamily="18" charset="0"/>
                <a:cs typeface="Times New Roman" panose="02020603050405020304" pitchFamily="18" charset="0"/>
              </a:rPr>
              <a:t>10 de mayo de 2024.</a:t>
            </a:r>
          </a:p>
          <a:p>
            <a:pPr marL="0" indent="0">
              <a:buNone/>
            </a:pPr>
            <a:r>
              <a:rPr lang="en-US" sz="4200" dirty="0">
                <a:latin typeface="Times New Roman" panose="02020603050405020304" pitchFamily="18" charset="0"/>
                <a:cs typeface="Times New Roman" panose="02020603050405020304" pitchFamily="18" charset="0"/>
              </a:rPr>
              <a:t> </a:t>
            </a:r>
          </a:p>
          <a:p>
            <a:pPr marL="0" indent="0">
              <a:buNone/>
            </a:pPr>
            <a:r>
              <a:rPr lang="en-US" sz="4200" dirty="0">
                <a:latin typeface="Times New Roman" panose="02020603050405020304" pitchFamily="18" charset="0"/>
                <a:cs typeface="Times New Roman" panose="02020603050405020304" pitchFamily="18" charset="0"/>
              </a:rPr>
              <a:t>Si </a:t>
            </a:r>
            <a:r>
              <a:rPr lang="en-US" sz="4200" dirty="0" err="1">
                <a:latin typeface="Times New Roman" panose="02020603050405020304" pitchFamily="18" charset="0"/>
                <a:cs typeface="Times New Roman" panose="02020603050405020304" pitchFamily="18" charset="0"/>
              </a:rPr>
              <a:t>tiene</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alguna</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duda</a:t>
            </a:r>
            <a:r>
              <a:rPr lang="en-US" sz="4200" dirty="0">
                <a:latin typeface="Times New Roman" panose="02020603050405020304" pitchFamily="18" charset="0"/>
                <a:cs typeface="Times New Roman" panose="02020603050405020304" pitchFamily="18" charset="0"/>
              </a:rPr>
              <a:t> o </a:t>
            </a:r>
            <a:r>
              <a:rPr lang="en-US" sz="4200" dirty="0" err="1">
                <a:latin typeface="Times New Roman" panose="02020603050405020304" pitchFamily="18" charset="0"/>
                <a:cs typeface="Times New Roman" panose="02020603050405020304" pitchFamily="18" charset="0"/>
              </a:rPr>
              <a:t>dificultad</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puede</a:t>
            </a:r>
            <a:r>
              <a:rPr lang="en-US" sz="4200" dirty="0">
                <a:latin typeface="Times New Roman" panose="02020603050405020304" pitchFamily="18" charset="0"/>
                <a:cs typeface="Times New Roman" panose="02020603050405020304" pitchFamily="18" charset="0"/>
              </a:rPr>
              <a:t> </a:t>
            </a:r>
            <a:r>
              <a:rPr lang="en-US" sz="4200" dirty="0" err="1">
                <a:latin typeface="Times New Roman" panose="02020603050405020304" pitchFamily="18" charset="0"/>
                <a:cs typeface="Times New Roman" panose="02020603050405020304" pitchFamily="18" charset="0"/>
              </a:rPr>
              <a:t>escribirnos</a:t>
            </a:r>
            <a:r>
              <a:rPr lang="en-US" sz="4200" dirty="0">
                <a:latin typeface="Times New Roman" panose="02020603050405020304" pitchFamily="18" charset="0"/>
                <a:cs typeface="Times New Roman" panose="02020603050405020304" pitchFamily="18" charset="0"/>
              </a:rPr>
              <a:t> a </a:t>
            </a:r>
            <a:r>
              <a:rPr lang="en-US" sz="4200" dirty="0">
                <a:latin typeface="Times New Roman" panose="02020603050405020304" pitchFamily="18" charset="0"/>
                <a:cs typeface="Times New Roman" panose="02020603050405020304" pitchFamily="18" charset="0"/>
                <a:hlinkClick r:id="rId3"/>
              </a:rPr>
              <a:t>cevipr@prtc.net</a:t>
            </a:r>
            <a:r>
              <a:rPr lang="en-US" sz="4200" dirty="0">
                <a:latin typeface="Times New Roman" panose="02020603050405020304" pitchFamily="18" charset="0"/>
                <a:cs typeface="Times New Roman" panose="02020603050405020304" pitchFamily="18" charset="0"/>
              </a:rPr>
              <a:t>. </a:t>
            </a:r>
          </a:p>
          <a:p>
            <a:endParaRPr lang="en-PR" dirty="0"/>
          </a:p>
        </p:txBody>
      </p:sp>
    </p:spTree>
    <p:extLst>
      <p:ext uri="{BB962C8B-B14F-4D97-AF65-F5344CB8AC3E}">
        <p14:creationId xmlns:p14="http://schemas.microsoft.com/office/powerpoint/2010/main" val="3287773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84FB-5D02-47D2-98FD-4F01A02E2AEA}"/>
              </a:ext>
            </a:extLst>
          </p:cNvPr>
          <p:cNvSpPr>
            <a:spLocks noGrp="1"/>
          </p:cNvSpPr>
          <p:nvPr>
            <p:ph type="ctrTitle"/>
          </p:nvPr>
        </p:nvSpPr>
        <p:spPr>
          <a:xfrm>
            <a:off x="4309349" y="3429000"/>
            <a:ext cx="7501651" cy="1090938"/>
          </a:xfrm>
        </p:spPr>
        <p:txBody>
          <a:bodyPr anchor="b">
            <a:normAutofit fontScale="90000"/>
          </a:bodyPr>
          <a:lstStyle/>
          <a:p>
            <a:pPr algn="l"/>
            <a:r>
              <a:rPr lang="en-US">
                <a:solidFill>
                  <a:srgbClr val="FFFFFF"/>
                </a:solidFill>
              </a:rPr>
              <a:t>Gracias por </a:t>
            </a:r>
            <a:r>
              <a:rPr lang="es-PR">
                <a:solidFill>
                  <a:srgbClr val="FFFFFF"/>
                </a:solidFill>
              </a:rPr>
              <a:t>su participación</a:t>
            </a:r>
          </a:p>
        </p:txBody>
      </p:sp>
      <p:sp>
        <p:nvSpPr>
          <p:cNvPr id="3" name="TextBox 2">
            <a:extLst>
              <a:ext uri="{FF2B5EF4-FFF2-40B4-BE49-F238E27FC236}">
                <a16:creationId xmlns:a16="http://schemas.microsoft.com/office/drawing/2014/main" id="{2C62E2AB-C41F-4D44-8568-7C322BFA8527}"/>
              </a:ext>
            </a:extLst>
          </p:cNvPr>
          <p:cNvSpPr txBox="1"/>
          <p:nvPr/>
        </p:nvSpPr>
        <p:spPr>
          <a:xfrm>
            <a:off x="2711871" y="2759444"/>
            <a:ext cx="6255026" cy="2339102"/>
          </a:xfrm>
          <a:prstGeom prst="rect">
            <a:avLst/>
          </a:prstGeom>
          <a:noFill/>
        </p:spPr>
        <p:txBody>
          <a:bodyPr wrap="square" rtlCol="0">
            <a:spAutoFit/>
          </a:bodyPr>
          <a:lstStyle/>
          <a:p>
            <a:pPr algn="ctr"/>
            <a:r>
              <a:rPr lang="es-PR" sz="3200" dirty="0">
                <a:latin typeface="Times New Roman" panose="02020603050405020304" pitchFamily="18" charset="0"/>
                <a:cs typeface="Times New Roman" panose="02020603050405020304" pitchFamily="18" charset="0"/>
              </a:rPr>
              <a:t>E-mail: </a:t>
            </a:r>
            <a:r>
              <a:rPr lang="es-PR" sz="3200" dirty="0">
                <a:solidFill>
                  <a:schemeClr val="accent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cevipr@prtc.net</a:t>
            </a:r>
            <a:endParaRPr lang="es-PR" sz="3200" dirty="0">
              <a:solidFill>
                <a:schemeClr val="accent1"/>
              </a:solidFill>
              <a:latin typeface="Times New Roman" panose="02020603050405020304" pitchFamily="18" charset="0"/>
              <a:cs typeface="Times New Roman" panose="02020603050405020304" pitchFamily="18" charset="0"/>
            </a:endParaRPr>
          </a:p>
          <a:p>
            <a:pPr algn="ctr"/>
            <a:endParaRPr lang="es-PR" sz="3200" dirty="0">
              <a:solidFill>
                <a:schemeClr val="accent1"/>
              </a:solidFill>
              <a:latin typeface="Times New Roman" panose="02020603050405020304" pitchFamily="18" charset="0"/>
              <a:cs typeface="Times New Roman" panose="02020603050405020304" pitchFamily="18" charset="0"/>
            </a:endParaRPr>
          </a:p>
          <a:p>
            <a:pPr algn="ctr"/>
            <a:r>
              <a:rPr lang="es-PR" sz="3200" dirty="0">
                <a:latin typeface="Times New Roman" panose="02020603050405020304" pitchFamily="18" charset="0"/>
                <a:cs typeface="Times New Roman" panose="02020603050405020304" pitchFamily="18" charset="0"/>
              </a:rPr>
              <a:t>Web Page: </a:t>
            </a:r>
            <a:r>
              <a:rPr lang="es-PR" sz="3200" dirty="0">
                <a:solidFill>
                  <a:schemeClr val="accent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http://cevipr.org/</a:t>
            </a:r>
            <a:endParaRPr lang="es-PR" sz="3200" dirty="0">
              <a:solidFill>
                <a:schemeClr val="accent1"/>
              </a:solidFill>
              <a:latin typeface="Times New Roman" panose="02020603050405020304" pitchFamily="18" charset="0"/>
              <a:cs typeface="Times New Roman" panose="02020603050405020304" pitchFamily="18" charset="0"/>
            </a:endParaRPr>
          </a:p>
          <a:p>
            <a:pPr algn="ctr"/>
            <a:endParaRPr lang="es-PR" sz="3200" dirty="0">
              <a:solidFill>
                <a:schemeClr val="accent1"/>
              </a:solidFill>
              <a:latin typeface="Times New Roman" panose="02020603050405020304" pitchFamily="18" charset="0"/>
              <a:cs typeface="Times New Roman" panose="02020603050405020304" pitchFamily="18" charset="0"/>
            </a:endParaRPr>
          </a:p>
          <a:p>
            <a:pPr algn="ctr"/>
            <a:endParaRPr lang="es-PR" dirty="0"/>
          </a:p>
        </p:txBody>
      </p:sp>
      <p:sp>
        <p:nvSpPr>
          <p:cNvPr id="4" name="TextBox 3">
            <a:extLst>
              <a:ext uri="{FF2B5EF4-FFF2-40B4-BE49-F238E27FC236}">
                <a16:creationId xmlns:a16="http://schemas.microsoft.com/office/drawing/2014/main" id="{A4BDB610-14D1-505A-4EB4-91A59B222743}"/>
              </a:ext>
            </a:extLst>
          </p:cNvPr>
          <p:cNvSpPr txBox="1"/>
          <p:nvPr/>
        </p:nvSpPr>
        <p:spPr>
          <a:xfrm>
            <a:off x="633045" y="726831"/>
            <a:ext cx="10761785" cy="1015663"/>
          </a:xfrm>
          <a:prstGeom prst="rect">
            <a:avLst/>
          </a:prstGeom>
          <a:noFill/>
        </p:spPr>
        <p:txBody>
          <a:bodyPr wrap="square" rtlCol="0">
            <a:spAutoFit/>
          </a:bodyPr>
          <a:lstStyle/>
          <a:p>
            <a:r>
              <a:rPr lang="en-US" sz="3000" b="1" dirty="0" err="1">
                <a:latin typeface="Times New Roman" panose="02020603050405020304" pitchFamily="18" charset="0"/>
                <a:cs typeface="Times New Roman" panose="02020603050405020304" pitchFamily="18" charset="0"/>
              </a:rPr>
              <a:t>Acceda</a:t>
            </a:r>
            <a:r>
              <a:rPr lang="en-US" sz="3000" b="1" dirty="0">
                <a:latin typeface="Times New Roman" panose="02020603050405020304" pitchFamily="18" charset="0"/>
                <a:cs typeface="Times New Roman" panose="02020603050405020304" pitchFamily="18" charset="0"/>
              </a:rPr>
              <a:t> al </a:t>
            </a:r>
            <a:r>
              <a:rPr lang="en-US" sz="3000" b="1" dirty="0" err="1">
                <a:latin typeface="Times New Roman" panose="02020603050405020304" pitchFamily="18" charset="0"/>
                <a:cs typeface="Times New Roman" panose="02020603050405020304" pitchFamily="18" charset="0"/>
              </a:rPr>
              <a:t>formulario</a:t>
            </a:r>
            <a:r>
              <a:rPr lang="en-US" sz="3000" b="1" dirty="0">
                <a:latin typeface="Times New Roman" panose="02020603050405020304" pitchFamily="18" charset="0"/>
                <a:cs typeface="Times New Roman" panose="02020603050405020304" pitchFamily="18" charset="0"/>
              </a:rPr>
              <a:t> de </a:t>
            </a:r>
            <a:r>
              <a:rPr lang="en-US" sz="3000" b="1" dirty="0" err="1">
                <a:latin typeface="Times New Roman" panose="02020603050405020304" pitchFamily="18" charset="0"/>
                <a:cs typeface="Times New Roman" panose="02020603050405020304" pitchFamily="18" charset="0"/>
              </a:rPr>
              <a:t>opinión</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en</a:t>
            </a:r>
            <a:r>
              <a:rPr lang="en-US" sz="3000" b="1" dirty="0">
                <a:latin typeface="Times New Roman" panose="02020603050405020304" pitchFamily="18" charset="0"/>
                <a:cs typeface="Times New Roman" panose="02020603050405020304" pitchFamily="18" charset="0"/>
              </a:rPr>
              <a:t> la </a:t>
            </a:r>
            <a:r>
              <a:rPr lang="en-US" sz="3000" b="1" dirty="0" err="1">
                <a:latin typeface="Times New Roman" panose="02020603050405020304" pitchFamily="18" charset="0"/>
                <a:cs typeface="Times New Roman" panose="02020603050405020304" pitchFamily="18" charset="0"/>
              </a:rPr>
              <a:t>página</a:t>
            </a:r>
            <a:r>
              <a:rPr lang="en-US" sz="3000" b="1" dirty="0">
                <a:latin typeface="Times New Roman" panose="02020603050405020304" pitchFamily="18" charset="0"/>
                <a:cs typeface="Times New Roman" panose="02020603050405020304" pitchFamily="18" charset="0"/>
              </a:rPr>
              <a:t> web del </a:t>
            </a:r>
            <a:r>
              <a:rPr lang="en-US" sz="3000" b="1" dirty="0" err="1">
                <a:latin typeface="Times New Roman" panose="02020603050405020304" pitchFamily="18" charset="0"/>
                <a:cs typeface="Times New Roman" panose="02020603050405020304" pitchFamily="18" charset="0"/>
              </a:rPr>
              <a:t>Consejo</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Estatal</a:t>
            </a:r>
            <a:r>
              <a:rPr lang="en-US" sz="3000" b="1" dirty="0">
                <a:latin typeface="Times New Roman" panose="02020603050405020304" pitchFamily="18" charset="0"/>
                <a:cs typeface="Times New Roman" panose="02020603050405020304" pitchFamily="18" charset="0"/>
              </a:rPr>
              <a:t> de Vida Independiente (CEVI) :</a:t>
            </a:r>
            <a:endParaRPr lang="en-PR" sz="3000" b="1" dirty="0"/>
          </a:p>
        </p:txBody>
      </p:sp>
    </p:spTree>
    <p:extLst>
      <p:ext uri="{BB962C8B-B14F-4D97-AF65-F5344CB8AC3E}">
        <p14:creationId xmlns:p14="http://schemas.microsoft.com/office/powerpoint/2010/main" val="3678202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6E0A2-2418-F513-18F0-12F132AD5E45}"/>
              </a:ext>
            </a:extLst>
          </p:cNvPr>
          <p:cNvSpPr>
            <a:spLocks noGrp="1"/>
          </p:cNvSpPr>
          <p:nvPr>
            <p:ph type="title"/>
          </p:nvPr>
        </p:nvSpPr>
        <p:spPr>
          <a:xfrm>
            <a:off x="2038350" y="2766218"/>
            <a:ext cx="8115300" cy="1325563"/>
          </a:xfrm>
        </p:spPr>
        <p:txBody>
          <a:bodyPr/>
          <a:lstStyle/>
          <a:p>
            <a:r>
              <a:rPr lang="en-PR" b="1" dirty="0">
                <a:latin typeface="Times New Roman" panose="02020603050405020304" pitchFamily="18" charset="0"/>
                <a:cs typeface="Times New Roman" panose="02020603050405020304" pitchFamily="18" charset="0"/>
              </a:rPr>
              <a:t>¡Muchas gracias por su atención!</a:t>
            </a:r>
          </a:p>
        </p:txBody>
      </p:sp>
    </p:spTree>
    <p:extLst>
      <p:ext uri="{BB962C8B-B14F-4D97-AF65-F5344CB8AC3E}">
        <p14:creationId xmlns:p14="http://schemas.microsoft.com/office/powerpoint/2010/main" val="3912144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F86D5-6ADF-4945-BDB6-17ACD2B75EEF}"/>
              </a:ext>
            </a:extLst>
          </p:cNvPr>
          <p:cNvSpPr>
            <a:spLocks noGrp="1"/>
          </p:cNvSpPr>
          <p:nvPr>
            <p:ph type="title"/>
          </p:nvPr>
        </p:nvSpPr>
        <p:spPr>
          <a:xfrm>
            <a:off x="531489" y="182665"/>
            <a:ext cx="9720072" cy="1499616"/>
          </a:xfrm>
        </p:spPr>
        <p:txBody>
          <a:bodyPr>
            <a:normAutofit/>
          </a:bodyPr>
          <a:lstStyle/>
          <a:p>
            <a:r>
              <a:rPr lang="es-PR" sz="3000" b="1" dirty="0">
                <a:latin typeface="Times New Roman" panose="02020603050405020304" pitchFamily="18" charset="0"/>
                <a:cs typeface="Times New Roman" panose="02020603050405020304" pitchFamily="18" charset="0"/>
              </a:rPr>
              <a:t>Red de Vida Independiente</a:t>
            </a:r>
          </a:p>
        </p:txBody>
      </p:sp>
      <p:sp>
        <p:nvSpPr>
          <p:cNvPr id="4" name="TextBox 3">
            <a:extLst>
              <a:ext uri="{FF2B5EF4-FFF2-40B4-BE49-F238E27FC236}">
                <a16:creationId xmlns:a16="http://schemas.microsoft.com/office/drawing/2014/main" id="{E10A0347-0F84-478F-AEC2-A7BE5C118BF2}"/>
              </a:ext>
            </a:extLst>
          </p:cNvPr>
          <p:cNvSpPr txBox="1"/>
          <p:nvPr/>
        </p:nvSpPr>
        <p:spPr>
          <a:xfrm>
            <a:off x="603409" y="1331277"/>
            <a:ext cx="10814868" cy="5170646"/>
          </a:xfrm>
          <a:prstGeom prst="rect">
            <a:avLst/>
          </a:prstGeom>
          <a:noFill/>
          <a:ln>
            <a:solidFill>
              <a:schemeClr val="accent1"/>
            </a:solidFill>
          </a:ln>
        </p:spPr>
        <p:txBody>
          <a:bodyPr wrap="square" rtlCol="0">
            <a:spAutoFit/>
          </a:bodyPr>
          <a:lstStyle/>
          <a:p>
            <a:pPr marL="342900" indent="-342900">
              <a:buFont typeface="Arial" panose="020B0604020202020204" pitchFamily="34" charset="0"/>
              <a:buChar char="•"/>
            </a:pPr>
            <a:r>
              <a:rPr lang="es-PR" sz="2200" b="1" dirty="0">
                <a:latin typeface="Times New Roman" panose="02020603050405020304" pitchFamily="18" charset="0"/>
                <a:cs typeface="Times New Roman" panose="02020603050405020304" pitchFamily="18" charset="0"/>
              </a:rPr>
              <a:t>Consejo Estatal de Vida Independiente (CEVI) </a:t>
            </a:r>
            <a:r>
              <a:rPr lang="es-PR" sz="2200" dirty="0">
                <a:latin typeface="Times New Roman" panose="02020603050405020304" pitchFamily="18" charset="0"/>
                <a:cs typeface="Times New Roman" panose="02020603050405020304" pitchFamily="18" charset="0"/>
              </a:rPr>
              <a:t>es una entidad</a:t>
            </a:r>
            <a:r>
              <a:rPr lang="es-PR" sz="2200" b="1" dirty="0">
                <a:latin typeface="Times New Roman" panose="02020603050405020304" pitchFamily="18" charset="0"/>
                <a:cs typeface="Times New Roman" panose="02020603050405020304" pitchFamily="18" charset="0"/>
              </a:rPr>
              <a:t> </a:t>
            </a:r>
            <a:r>
              <a:rPr lang="es-ES" sz="2200" dirty="0">
                <a:latin typeface="Times New Roman" panose="02020603050405020304" pitchFamily="18" charset="0"/>
                <a:cs typeface="Times New Roman" panose="02020603050405020304" pitchFamily="18" charset="0"/>
              </a:rPr>
              <a:t>autónoma, sin fines de lucro, establecido por la Ley de Rehabilitación de 1973, según enmendada en 1992. Su función principal es desarrollar el </a:t>
            </a:r>
            <a:r>
              <a:rPr lang="es-ES" sz="2200" b="1"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Plan Estatal de Vida Independiente</a:t>
            </a:r>
            <a:r>
              <a:rPr lang="es-ES" sz="2200" b="1" dirty="0">
                <a:latin typeface="Times New Roman" panose="02020603050405020304" pitchFamily="18" charset="0"/>
                <a:cs typeface="Times New Roman" panose="02020603050405020304" pitchFamily="18" charset="0"/>
              </a:rPr>
              <a:t> (PEVI)</a:t>
            </a:r>
            <a:r>
              <a:rPr lang="es-ES" sz="2200" dirty="0">
                <a:latin typeface="Times New Roman" panose="02020603050405020304" pitchFamily="18" charset="0"/>
                <a:cs typeface="Times New Roman" panose="02020603050405020304" pitchFamily="18" charset="0"/>
              </a:rPr>
              <a:t> a tres (3) años, con la colaboración de los directores de los centros de vida independiente, y con el insumo de la población con impedimentos; así como monitorear, revisar y evaluar su cumplimiento.</a:t>
            </a:r>
          </a:p>
          <a:p>
            <a:pPr marL="342900" indent="-342900">
              <a:buFont typeface="Arial" panose="020B0604020202020204" pitchFamily="34" charset="0"/>
              <a:buChar char="•"/>
            </a:pPr>
            <a:r>
              <a:rPr lang="es-PR" sz="2200" b="1" dirty="0">
                <a:latin typeface="Times New Roman" panose="02020603050405020304" pitchFamily="18" charset="0"/>
                <a:cs typeface="Times New Roman" panose="02020603050405020304" pitchFamily="18" charset="0"/>
              </a:rPr>
              <a:t>Centro de Vida Independiente (CVI) </a:t>
            </a:r>
            <a:r>
              <a:rPr lang="es-PR" sz="2200" dirty="0">
                <a:latin typeface="Times New Roman" panose="02020603050405020304" pitchFamily="18" charset="0"/>
                <a:cs typeface="Times New Roman" panose="02020603050405020304" pitchFamily="18" charset="0"/>
              </a:rPr>
              <a:t>es organización sin fines de lucro, </a:t>
            </a:r>
            <a:r>
              <a:rPr lang="es-ES" sz="2200" dirty="0">
                <a:latin typeface="Times New Roman" panose="02020603050405020304" pitchFamily="18" charset="0"/>
                <a:cs typeface="Times New Roman" panose="02020603050405020304" pitchFamily="18" charset="0"/>
              </a:rPr>
              <a:t>de base comunitaria, no residencial, controlada por el consumidor, que brinda servicios a personas con diversidad de impedimentos significativos, es manejada por personas con impedimentos, y provee servicios incluyendo un mínimo de los servicios medulares de vida independiente: información y referido, destrezas de vida independiente, consejería par, intercesión y transición.</a:t>
            </a:r>
          </a:p>
          <a:p>
            <a:pPr marL="342900" indent="-342900">
              <a:buFont typeface="Arial" panose="020B0604020202020204" pitchFamily="34" charset="0"/>
              <a:buChar char="•"/>
            </a:pPr>
            <a:r>
              <a:rPr lang="es-PR" sz="2200" b="1" dirty="0">
                <a:latin typeface="Times New Roman" panose="02020603050405020304" pitchFamily="18" charset="0"/>
                <a:cs typeface="Times New Roman" panose="02020603050405020304" pitchFamily="18" charset="0"/>
              </a:rPr>
              <a:t>Entidad Estatal Designada (EED) </a:t>
            </a:r>
            <a:r>
              <a:rPr lang="es-PR" sz="2200" dirty="0">
                <a:latin typeface="Times New Roman" panose="02020603050405020304" pitchFamily="18" charset="0"/>
                <a:cs typeface="Times New Roman" panose="02020603050405020304" pitchFamily="18" charset="0"/>
              </a:rPr>
              <a:t>es la agencia estatal designada por el estado para recibir, rendir cuentas y distribuir los fondos (Parte B del Título VII) , </a:t>
            </a:r>
            <a:r>
              <a:rPr lang="es-PR" altLang="es-PR" sz="2200" dirty="0">
                <a:latin typeface="Times New Roman" panose="02020603050405020304" pitchFamily="18" charset="0"/>
                <a:cs typeface="Times New Roman" panose="02020603050405020304" pitchFamily="18" charset="0"/>
              </a:rPr>
              <a:t>basado en el Plan Estatal para Vida Independiente</a:t>
            </a:r>
            <a:endParaRPr lang="es-P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132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1AE7-55B2-4087-B9E0-7FBD47C0FB1D}"/>
              </a:ext>
            </a:extLst>
          </p:cNvPr>
          <p:cNvSpPr>
            <a:spLocks noGrp="1"/>
          </p:cNvSpPr>
          <p:nvPr>
            <p:ph type="title"/>
          </p:nvPr>
        </p:nvSpPr>
        <p:spPr/>
        <p:txBody>
          <a:bodyPr>
            <a:normAutofit/>
          </a:bodyPr>
          <a:lstStyle/>
          <a:p>
            <a:r>
              <a:rPr lang="es-PR" sz="3000" b="1" dirty="0">
                <a:latin typeface="Times New Roman" panose="02020603050405020304" pitchFamily="18" charset="0"/>
                <a:cs typeface="Times New Roman" panose="02020603050405020304" pitchFamily="18" charset="0"/>
              </a:rPr>
              <a:t>Título VII</a:t>
            </a:r>
          </a:p>
        </p:txBody>
      </p:sp>
      <p:sp>
        <p:nvSpPr>
          <p:cNvPr id="3" name="Content Placeholder 2">
            <a:extLst>
              <a:ext uri="{FF2B5EF4-FFF2-40B4-BE49-F238E27FC236}">
                <a16:creationId xmlns:a16="http://schemas.microsoft.com/office/drawing/2014/main" id="{8F269FB9-981F-44B7-AE20-E7EFA4D2B750}"/>
              </a:ext>
            </a:extLst>
          </p:cNvPr>
          <p:cNvSpPr>
            <a:spLocks noGrp="1"/>
          </p:cNvSpPr>
          <p:nvPr>
            <p:ph idx="1"/>
          </p:nvPr>
        </p:nvSpPr>
        <p:spPr>
          <a:xfrm>
            <a:off x="1024128" y="1712618"/>
            <a:ext cx="9720073" cy="4992982"/>
          </a:xfrm>
        </p:spPr>
        <p:txBody>
          <a:bodyPr>
            <a:normAutofit fontScale="92500" lnSpcReduction="10000"/>
          </a:bodyPr>
          <a:lstStyle/>
          <a:p>
            <a:pPr>
              <a:lnSpc>
                <a:spcPct val="120000"/>
              </a:lnSpc>
              <a:buFont typeface="Wingdings" panose="05000000000000000000" pitchFamily="2" charset="2"/>
              <a:buChar char="Ø"/>
            </a:pPr>
            <a:r>
              <a:rPr lang="es-PR" sz="2400" dirty="0">
                <a:latin typeface="Arial Narrow" panose="020B0606020202030204" pitchFamily="34" charset="0"/>
              </a:rPr>
              <a:t> </a:t>
            </a:r>
            <a:r>
              <a:rPr lang="es-PR" sz="2800" dirty="0">
                <a:latin typeface="Times New Roman" panose="02020603050405020304" pitchFamily="18" charset="0"/>
                <a:cs typeface="Times New Roman" panose="02020603050405020304" pitchFamily="18" charset="0"/>
              </a:rPr>
              <a:t>El Título VII, Capítulo 1 de la Ley de Rehabilitación de 1973, según enmendada, establece los servicios de vida independiente y los centros de vida independiente. El propósito es:</a:t>
            </a:r>
            <a:br>
              <a:rPr lang="es-PR" sz="2800" dirty="0">
                <a:latin typeface="Times New Roman" panose="02020603050405020304" pitchFamily="18" charset="0"/>
                <a:cs typeface="Times New Roman" panose="02020603050405020304" pitchFamily="18" charset="0"/>
              </a:rPr>
            </a:br>
            <a:endParaRPr lang="es-PR" sz="2600" dirty="0">
              <a:latin typeface="Times New Roman" panose="02020603050405020304" pitchFamily="18" charset="0"/>
              <a:cs typeface="Times New Roman" panose="02020603050405020304" pitchFamily="18" charset="0"/>
            </a:endParaRPr>
          </a:p>
          <a:p>
            <a:pPr lvl="1">
              <a:lnSpc>
                <a:spcPct val="110000"/>
              </a:lnSpc>
              <a:buFont typeface="Wingdings" panose="05000000000000000000" pitchFamily="2" charset="2"/>
              <a:buChar char="q"/>
            </a:pPr>
            <a:r>
              <a:rPr lang="es-PR" sz="2600" dirty="0">
                <a:latin typeface="Times New Roman" panose="02020603050405020304" pitchFamily="18" charset="0"/>
                <a:cs typeface="Times New Roman" panose="02020603050405020304" pitchFamily="18" charset="0"/>
              </a:rPr>
              <a:t> promover la filosofía de vida independiente basada en el </a:t>
            </a:r>
            <a:r>
              <a:rPr lang="es-PR" sz="2600" b="1" dirty="0">
                <a:latin typeface="Times New Roman" panose="02020603050405020304" pitchFamily="18" charset="0"/>
                <a:cs typeface="Times New Roman" panose="02020603050405020304" pitchFamily="18" charset="0"/>
              </a:rPr>
              <a:t>control del consumidor,</a:t>
            </a:r>
            <a:r>
              <a:rPr lang="es-PR" sz="2600" dirty="0">
                <a:latin typeface="Times New Roman" panose="02020603050405020304" pitchFamily="18" charset="0"/>
                <a:cs typeface="Times New Roman" panose="02020603050405020304" pitchFamily="18" charset="0"/>
              </a:rPr>
              <a:t> </a:t>
            </a:r>
            <a:r>
              <a:rPr lang="es-PR" sz="2600" b="1" dirty="0">
                <a:latin typeface="Times New Roman" panose="02020603050405020304" pitchFamily="18" charset="0"/>
                <a:cs typeface="Times New Roman" panose="02020603050405020304" pitchFamily="18" charset="0"/>
              </a:rPr>
              <a:t>apoyo de pares, auto ayuda, auto determinación, acceso igual e intercesión individual y de sistema;</a:t>
            </a:r>
          </a:p>
          <a:p>
            <a:pPr lvl="1">
              <a:lnSpc>
                <a:spcPct val="110000"/>
              </a:lnSpc>
              <a:buFont typeface="Wingdings" panose="05000000000000000000" pitchFamily="2" charset="2"/>
              <a:buChar char="q"/>
            </a:pPr>
            <a:r>
              <a:rPr lang="es-PR" sz="2600" dirty="0">
                <a:latin typeface="Times New Roman" panose="02020603050405020304" pitchFamily="18" charset="0"/>
                <a:cs typeface="Times New Roman" panose="02020603050405020304" pitchFamily="18" charset="0"/>
              </a:rPr>
              <a:t> maximizar el </a:t>
            </a:r>
            <a:r>
              <a:rPr lang="es-PR" sz="2600" b="1" dirty="0">
                <a:latin typeface="Times New Roman" panose="02020603050405020304" pitchFamily="18" charset="0"/>
                <a:cs typeface="Times New Roman" panose="02020603050405020304" pitchFamily="18" charset="0"/>
              </a:rPr>
              <a:t>liderazgo, apoderamiento, independencia y productividad de las personas con impedimentos significativos</a:t>
            </a:r>
            <a:r>
              <a:rPr lang="es-PR" sz="2600" dirty="0">
                <a:latin typeface="Times New Roman" panose="02020603050405020304" pitchFamily="18" charset="0"/>
                <a:cs typeface="Times New Roman" panose="02020603050405020304" pitchFamily="18" charset="0"/>
              </a:rPr>
              <a:t>; </a:t>
            </a:r>
            <a:r>
              <a:rPr lang="es-PR" sz="2600" u="sng" dirty="0">
                <a:latin typeface="Times New Roman" panose="02020603050405020304" pitchFamily="18" charset="0"/>
                <a:cs typeface="Times New Roman" panose="02020603050405020304" pitchFamily="18" charset="0"/>
              </a:rPr>
              <a:t>y</a:t>
            </a:r>
          </a:p>
          <a:p>
            <a:pPr lvl="1">
              <a:lnSpc>
                <a:spcPct val="110000"/>
              </a:lnSpc>
              <a:buFont typeface="Wingdings" panose="05000000000000000000" pitchFamily="2" charset="2"/>
              <a:buChar char="q"/>
            </a:pPr>
            <a:r>
              <a:rPr lang="es-PR" sz="2600" b="1" dirty="0">
                <a:latin typeface="Times New Roman" panose="02020603050405020304" pitchFamily="18" charset="0"/>
                <a:cs typeface="Times New Roman" panose="02020603050405020304" pitchFamily="18" charset="0"/>
              </a:rPr>
              <a:t> </a:t>
            </a:r>
            <a:r>
              <a:rPr lang="es-PR" sz="2600" dirty="0">
                <a:latin typeface="Times New Roman" panose="02020603050405020304" pitchFamily="18" charset="0"/>
                <a:cs typeface="Times New Roman" panose="02020603050405020304" pitchFamily="18" charset="0"/>
              </a:rPr>
              <a:t>promover </a:t>
            </a:r>
            <a:r>
              <a:rPr lang="es-PR" sz="2600" b="1" dirty="0">
                <a:latin typeface="Times New Roman" panose="02020603050405020304" pitchFamily="18" charset="0"/>
                <a:cs typeface="Times New Roman" panose="02020603050405020304" pitchFamily="18" charset="0"/>
              </a:rPr>
              <a:t>la inclusión plena </a:t>
            </a:r>
            <a:r>
              <a:rPr lang="es-PR" sz="2600" dirty="0">
                <a:latin typeface="Times New Roman" panose="02020603050405020304" pitchFamily="18" charset="0"/>
                <a:cs typeface="Times New Roman" panose="02020603050405020304" pitchFamily="18" charset="0"/>
              </a:rPr>
              <a:t>de las personas con impedimentos significativos en la sociedad</a:t>
            </a:r>
            <a:r>
              <a:rPr lang="es-PR" sz="2400" b="1" dirty="0">
                <a:latin typeface="Times New Roman" panose="02020603050405020304" pitchFamily="18" charset="0"/>
                <a:cs typeface="Times New Roman" panose="02020603050405020304" pitchFamily="18" charset="0"/>
              </a:rPr>
              <a:t>. </a:t>
            </a:r>
            <a:br>
              <a:rPr lang="es-PR" sz="2400" b="1" dirty="0">
                <a:latin typeface="Times New Roman" panose="02020603050405020304" pitchFamily="18" charset="0"/>
                <a:cs typeface="Times New Roman" panose="02020603050405020304" pitchFamily="18" charset="0"/>
              </a:rPr>
            </a:br>
            <a:endParaRPr lang="es-PR" sz="2400" b="1" dirty="0">
              <a:latin typeface="Times New Roman" panose="02020603050405020304" pitchFamily="18" charset="0"/>
              <a:cs typeface="Times New Roman" panose="02020603050405020304" pitchFamily="18" charset="0"/>
            </a:endParaRPr>
          </a:p>
          <a:p>
            <a:pPr marL="128016" lvl="1" indent="0">
              <a:lnSpc>
                <a:spcPct val="110000"/>
              </a:lnSpc>
              <a:buNone/>
            </a:pPr>
            <a:endParaRPr lang="es-PR" sz="2400" b="1" dirty="0">
              <a:solidFill>
                <a:schemeClr val="accent2"/>
              </a:solidFill>
              <a:latin typeface="Arial Narrow" panose="020B0606020202030204" pitchFamily="34" charset="0"/>
            </a:endParaRPr>
          </a:p>
          <a:p>
            <a:pPr marL="128016" lvl="1" indent="0">
              <a:buNone/>
            </a:pPr>
            <a:endParaRPr lang="es-PR" sz="2000" dirty="0">
              <a:latin typeface="Arial Narrow" panose="020B0606020202030204" pitchFamily="34" charset="0"/>
            </a:endParaRPr>
          </a:p>
          <a:p>
            <a:pPr>
              <a:buFont typeface="Wingdings" panose="05000000000000000000" pitchFamily="2" charset="2"/>
              <a:buChar char="Ø"/>
            </a:pPr>
            <a:endParaRPr lang="es-PR" sz="2400" dirty="0">
              <a:latin typeface="Arial Narrow" panose="020B0606020202030204" pitchFamily="34" charset="0"/>
            </a:endParaRPr>
          </a:p>
        </p:txBody>
      </p:sp>
    </p:spTree>
    <p:extLst>
      <p:ext uri="{BB962C8B-B14F-4D97-AF65-F5344CB8AC3E}">
        <p14:creationId xmlns:p14="http://schemas.microsoft.com/office/powerpoint/2010/main" val="398194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F1AE7-55B2-4087-B9E0-7FBD47C0FB1D}"/>
              </a:ext>
            </a:extLst>
          </p:cNvPr>
          <p:cNvSpPr>
            <a:spLocks noGrp="1"/>
          </p:cNvSpPr>
          <p:nvPr>
            <p:ph type="title"/>
          </p:nvPr>
        </p:nvSpPr>
        <p:spPr/>
        <p:txBody>
          <a:bodyPr>
            <a:normAutofit/>
          </a:bodyPr>
          <a:lstStyle/>
          <a:p>
            <a:r>
              <a:rPr lang="es-PR" sz="3000" b="1" dirty="0">
                <a:latin typeface="Times New Roman" panose="02020603050405020304" pitchFamily="18" charset="0"/>
                <a:cs typeface="Times New Roman" panose="02020603050405020304" pitchFamily="18" charset="0"/>
              </a:rPr>
              <a:t>Plan Estatal de Vida Independiente</a:t>
            </a:r>
          </a:p>
        </p:txBody>
      </p:sp>
      <p:sp>
        <p:nvSpPr>
          <p:cNvPr id="3" name="Content Placeholder 2">
            <a:extLst>
              <a:ext uri="{FF2B5EF4-FFF2-40B4-BE49-F238E27FC236}">
                <a16:creationId xmlns:a16="http://schemas.microsoft.com/office/drawing/2014/main" id="{8F269FB9-981F-44B7-AE20-E7EFA4D2B750}"/>
              </a:ext>
            </a:extLst>
          </p:cNvPr>
          <p:cNvSpPr>
            <a:spLocks noGrp="1"/>
          </p:cNvSpPr>
          <p:nvPr>
            <p:ph idx="1"/>
          </p:nvPr>
        </p:nvSpPr>
        <p:spPr>
          <a:xfrm>
            <a:off x="958378" y="2084832"/>
            <a:ext cx="10275243" cy="5047411"/>
          </a:xfrm>
        </p:spPr>
        <p:txBody>
          <a:bodyPr>
            <a:normAutofit/>
          </a:bodyPr>
          <a:lstStyle/>
          <a:p>
            <a:pPr>
              <a:buFont typeface="Wingdings" panose="05000000000000000000" pitchFamily="2" charset="2"/>
              <a:buChar char="Ø"/>
            </a:pPr>
            <a:r>
              <a:rPr lang="es-PR" sz="2600" dirty="0">
                <a:latin typeface="Times New Roman" panose="02020603050405020304" pitchFamily="18" charset="0"/>
                <a:cs typeface="Times New Roman" panose="02020603050405020304" pitchFamily="18" charset="0"/>
              </a:rPr>
              <a:t>Para ser elegible a recibir los fondos Parte C y B del Título VII, cada estado debe presentar a </a:t>
            </a:r>
            <a:r>
              <a:rPr lang="es-PR" sz="2600" i="1" dirty="0">
                <a:latin typeface="Times New Roman" panose="02020603050405020304" pitchFamily="18" charset="0"/>
                <a:cs typeface="Times New Roman" panose="02020603050405020304" pitchFamily="18" charset="0"/>
              </a:rPr>
              <a:t>Administration for Community Living </a:t>
            </a:r>
            <a:r>
              <a:rPr lang="es-PR" sz="2600" dirty="0">
                <a:latin typeface="Times New Roman" panose="02020603050405020304" pitchFamily="18" charset="0"/>
                <a:cs typeface="Times New Roman" panose="02020603050405020304" pitchFamily="18" charset="0"/>
              </a:rPr>
              <a:t>(ACL) un Plan Estatal de Vida Independiente a 3 años.  </a:t>
            </a:r>
          </a:p>
          <a:p>
            <a:pPr>
              <a:buFont typeface="Wingdings" panose="05000000000000000000" pitchFamily="2" charset="2"/>
              <a:buChar char="Ø"/>
            </a:pPr>
            <a:r>
              <a:rPr lang="es-PR" sz="2600" dirty="0">
                <a:latin typeface="Times New Roman" panose="02020603050405020304" pitchFamily="18" charset="0"/>
                <a:cs typeface="Times New Roman" panose="02020603050405020304" pitchFamily="18" charset="0"/>
              </a:rPr>
              <a:t>Debe ser firmado por la presidencia del consejo, no menos del 51% de los directores de CVI, y la Entidad Estatal Designada. </a:t>
            </a:r>
          </a:p>
          <a:p>
            <a:pPr>
              <a:buFont typeface="Wingdings" panose="05000000000000000000" pitchFamily="2" charset="2"/>
              <a:buChar char="Ø"/>
            </a:pPr>
            <a:r>
              <a:rPr lang="es-PR" sz="2600" dirty="0">
                <a:latin typeface="Times New Roman" panose="02020603050405020304" pitchFamily="18" charset="0"/>
                <a:cs typeface="Times New Roman" panose="02020603050405020304" pitchFamily="18" charset="0"/>
              </a:rPr>
              <a:t>El plan abarca las estrategias a nivel estatal para promover y aumentar el nivel de independencia, empoderamiento, productividad e inclusión de la población con impedimentos a través de los servicios de vida independiente y el compromiso en cumplir con los requisitos legales y regulatorios aplicables. </a:t>
            </a:r>
          </a:p>
        </p:txBody>
      </p:sp>
    </p:spTree>
    <p:extLst>
      <p:ext uri="{BB962C8B-B14F-4D97-AF65-F5344CB8AC3E}">
        <p14:creationId xmlns:p14="http://schemas.microsoft.com/office/powerpoint/2010/main" val="3856791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CCE531-4E52-4C4E-AAFD-C3BE00FDCAAE}"/>
              </a:ext>
            </a:extLst>
          </p:cNvPr>
          <p:cNvSpPr txBox="1"/>
          <p:nvPr/>
        </p:nvSpPr>
        <p:spPr>
          <a:xfrm>
            <a:off x="318052" y="530087"/>
            <a:ext cx="11383617" cy="1107996"/>
          </a:xfrm>
          <a:prstGeom prst="rect">
            <a:avLst/>
          </a:prstGeom>
          <a:noFill/>
        </p:spPr>
        <p:txBody>
          <a:bodyPr wrap="square" rtlCol="0">
            <a:spAutoFit/>
          </a:bodyPr>
          <a:lstStyle/>
          <a:p>
            <a:pPr algn="ctr"/>
            <a:r>
              <a:rPr lang="es-PR" sz="2400" b="1" dirty="0">
                <a:latin typeface="Times New Roman" panose="02020603050405020304" pitchFamily="18" charset="0"/>
                <a:cs typeface="Times New Roman" panose="02020603050405020304" pitchFamily="18" charset="0"/>
              </a:rPr>
              <a:t>OPORTUNIDAD PARA COMENTAR SOBRE EL </a:t>
            </a:r>
            <a:br>
              <a:rPr lang="es-PR" sz="2400" b="1" dirty="0">
                <a:latin typeface="Times New Roman" panose="02020603050405020304" pitchFamily="18" charset="0"/>
                <a:cs typeface="Times New Roman" panose="02020603050405020304" pitchFamily="18" charset="0"/>
              </a:rPr>
            </a:br>
            <a:r>
              <a:rPr lang="es-PR" sz="2400" b="1" dirty="0">
                <a:latin typeface="Times New Roman" panose="02020603050405020304" pitchFamily="18" charset="0"/>
                <a:cs typeface="Times New Roman" panose="02020603050405020304" pitchFamily="18" charset="0"/>
              </a:rPr>
              <a:t>PLAN ESTATAL DE VIDA INDEPENDIENTE (Borrador) Año Fiscal: 2025 – 202</a:t>
            </a:r>
            <a:r>
              <a:rPr lang="en-US" sz="2400" b="1" dirty="0">
                <a:latin typeface="Times New Roman" panose="02020603050405020304" pitchFamily="18" charset="0"/>
                <a:cs typeface="Times New Roman" panose="02020603050405020304" pitchFamily="18" charset="0"/>
              </a:rPr>
              <a:t>7</a:t>
            </a:r>
            <a:endParaRPr lang="en-US" sz="2400" dirty="0">
              <a:latin typeface="Times New Roman" panose="02020603050405020304" pitchFamily="18" charset="0"/>
              <a:cs typeface="Times New Roman" panose="02020603050405020304" pitchFamily="18" charset="0"/>
            </a:endParaRPr>
          </a:p>
          <a:p>
            <a:endParaRPr lang="es-PR" dirty="0"/>
          </a:p>
        </p:txBody>
      </p:sp>
      <p:sp>
        <p:nvSpPr>
          <p:cNvPr id="4" name="TextBox 3">
            <a:extLst>
              <a:ext uri="{FF2B5EF4-FFF2-40B4-BE49-F238E27FC236}">
                <a16:creationId xmlns:a16="http://schemas.microsoft.com/office/drawing/2014/main" id="{7F2DC95B-18FC-437F-A6DC-79E26C889ABB}"/>
              </a:ext>
            </a:extLst>
          </p:cNvPr>
          <p:cNvSpPr txBox="1"/>
          <p:nvPr/>
        </p:nvSpPr>
        <p:spPr>
          <a:xfrm>
            <a:off x="410816" y="1638083"/>
            <a:ext cx="11171583" cy="4462760"/>
          </a:xfrm>
          <a:prstGeom prst="rect">
            <a:avLst/>
          </a:prstGeom>
          <a:noFill/>
        </p:spPr>
        <p:txBody>
          <a:bodyPr wrap="square" rtlCol="0">
            <a:spAutoFit/>
          </a:bodyPr>
          <a:lstStyle/>
          <a:p>
            <a:pPr rtl="0">
              <a:spcBef>
                <a:spcPts val="0"/>
              </a:spcBef>
              <a:spcAft>
                <a:spcPts val="800"/>
              </a:spcAft>
            </a:pPr>
            <a:r>
              <a:rPr lang="es-PR" sz="2200" b="1" i="0" u="none" strike="noStrike" dirty="0">
                <a:solidFill>
                  <a:srgbClr val="000000"/>
                </a:solidFill>
                <a:effectLst/>
                <a:latin typeface="Times New Roman" panose="02020603050405020304" pitchFamily="18" charset="0"/>
              </a:rPr>
              <a:t>Propósitos de </a:t>
            </a:r>
            <a:r>
              <a:rPr lang="es-PR" sz="2200" b="1" dirty="0">
                <a:solidFill>
                  <a:srgbClr val="000000"/>
                </a:solidFill>
                <a:latin typeface="Times New Roman" panose="02020603050405020304" pitchFamily="18" charset="0"/>
              </a:rPr>
              <a:t>esta </a:t>
            </a:r>
            <a:r>
              <a:rPr lang="es-PR" sz="2200" b="1" dirty="0" err="1">
                <a:solidFill>
                  <a:srgbClr val="000000"/>
                </a:solidFill>
                <a:latin typeface="Times New Roman" panose="02020603050405020304" pitchFamily="18" charset="0"/>
              </a:rPr>
              <a:t>presentacion</a:t>
            </a:r>
            <a:r>
              <a:rPr lang="es-PR" sz="2200" b="1" i="0" u="none" strike="noStrike" dirty="0">
                <a:solidFill>
                  <a:srgbClr val="000000"/>
                </a:solidFill>
                <a:effectLst/>
                <a:latin typeface="Times New Roman" panose="02020603050405020304" pitchFamily="18" charset="0"/>
              </a:rPr>
              <a:t>:</a:t>
            </a:r>
            <a:endParaRPr lang="es-PR" sz="2200" b="0" dirty="0">
              <a:effectLst/>
            </a:endParaRPr>
          </a:p>
          <a:p>
            <a:pPr marL="342900" indent="-342900" rtl="0">
              <a:spcBef>
                <a:spcPts val="0"/>
              </a:spcBef>
              <a:spcAft>
                <a:spcPts val="800"/>
              </a:spcAft>
              <a:buFont typeface="Arial" panose="020B0604020202020204" pitchFamily="34" charset="0"/>
              <a:buChar char="•"/>
            </a:pPr>
            <a:r>
              <a:rPr lang="en-US" sz="2200" dirty="0" err="1">
                <a:solidFill>
                  <a:srgbClr val="000000"/>
                </a:solidFill>
                <a:latin typeface="Times New Roman" panose="02020603050405020304" pitchFamily="18" charset="0"/>
              </a:rPr>
              <a:t>E</a:t>
            </a:r>
            <a:r>
              <a:rPr lang="en-US" sz="2200" b="0" i="0" u="none" strike="noStrike" dirty="0" err="1">
                <a:solidFill>
                  <a:srgbClr val="000000"/>
                </a:solidFill>
                <a:effectLst/>
                <a:latin typeface="Times New Roman" panose="02020603050405020304" pitchFamily="18" charset="0"/>
              </a:rPr>
              <a:t>xplicar</a:t>
            </a:r>
            <a:r>
              <a:rPr lang="en-US" sz="2200" b="0" i="0" u="none" strike="noStrike" dirty="0">
                <a:solidFill>
                  <a:srgbClr val="000000"/>
                </a:solidFill>
                <a:effectLst/>
                <a:latin typeface="Times New Roman" panose="02020603050405020304" pitchFamily="18" charset="0"/>
              </a:rPr>
              <a:t> las </a:t>
            </a:r>
            <a:r>
              <a:rPr lang="en-US" sz="2200" b="0" i="0" u="none" strike="noStrike" dirty="0" err="1">
                <a:solidFill>
                  <a:srgbClr val="000000"/>
                </a:solidFill>
                <a:effectLst/>
                <a:latin typeface="Times New Roman" panose="02020603050405020304" pitchFamily="18" charset="0"/>
              </a:rPr>
              <a:t>metas</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objetivos</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actividades</a:t>
            </a:r>
            <a:r>
              <a:rPr lang="en-US" sz="2200" b="0" i="0" u="none" strike="noStrike" dirty="0">
                <a:solidFill>
                  <a:srgbClr val="000000"/>
                </a:solidFill>
                <a:effectLst/>
                <a:latin typeface="Times New Roman" panose="02020603050405020304" pitchFamily="18" charset="0"/>
              </a:rPr>
              <a:t>, red de </a:t>
            </a:r>
            <a:r>
              <a:rPr lang="en-US" sz="2200" b="0" i="0" u="none" strike="noStrike" dirty="0" err="1">
                <a:solidFill>
                  <a:srgbClr val="000000"/>
                </a:solidFill>
                <a:effectLst/>
                <a:latin typeface="Times New Roman" panose="02020603050405020304" pitchFamily="18" charset="0"/>
              </a:rPr>
              <a:t>los</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centros</a:t>
            </a:r>
            <a:r>
              <a:rPr lang="en-US" sz="2200" b="0" i="0" u="none" strike="noStrike" dirty="0">
                <a:solidFill>
                  <a:srgbClr val="000000"/>
                </a:solidFill>
                <a:effectLst/>
                <a:latin typeface="Times New Roman" panose="02020603050405020304" pitchFamily="18" charset="0"/>
              </a:rPr>
              <a:t> y </a:t>
            </a:r>
            <a:r>
              <a:rPr lang="en-US" sz="2200" b="0" i="0" u="none" strike="noStrike" dirty="0" err="1">
                <a:solidFill>
                  <a:srgbClr val="000000"/>
                </a:solidFill>
                <a:effectLst/>
                <a:latin typeface="Times New Roman" panose="02020603050405020304" pitchFamily="18" charset="0"/>
              </a:rPr>
              <a:t>servicios</a:t>
            </a:r>
            <a:r>
              <a:rPr lang="en-US" sz="2200" b="0" i="0" u="none" strike="noStrike" dirty="0">
                <a:solidFill>
                  <a:srgbClr val="000000"/>
                </a:solidFill>
                <a:effectLst/>
                <a:latin typeface="Times New Roman" panose="02020603050405020304" pitchFamily="18" charset="0"/>
              </a:rPr>
              <a:t> de </a:t>
            </a:r>
            <a:r>
              <a:rPr lang="en-US" sz="2200" b="0" i="0" u="none" strike="noStrike" dirty="0" err="1">
                <a:solidFill>
                  <a:srgbClr val="000000"/>
                </a:solidFill>
                <a:effectLst/>
                <a:latin typeface="Times New Roman" panose="02020603050405020304" pitchFamily="18" charset="0"/>
              </a:rPr>
              <a:t>vida</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independiente</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establecidos</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en</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el</a:t>
            </a:r>
            <a:r>
              <a:rPr lang="en-US" sz="2200" b="0" i="0" u="none" strike="noStrike" dirty="0">
                <a:solidFill>
                  <a:srgbClr val="000000"/>
                </a:solidFill>
                <a:effectLst/>
                <a:latin typeface="Times New Roman" panose="02020603050405020304" pitchFamily="18" charset="0"/>
              </a:rPr>
              <a:t> </a:t>
            </a:r>
            <a:r>
              <a:rPr lang="en-US" sz="2200" b="0" i="0" u="none" strike="noStrike" dirty="0" err="1">
                <a:solidFill>
                  <a:srgbClr val="000000"/>
                </a:solidFill>
                <a:effectLst/>
                <a:latin typeface="Times New Roman" panose="02020603050405020304" pitchFamily="18" charset="0"/>
              </a:rPr>
              <a:t>borrador</a:t>
            </a:r>
            <a:r>
              <a:rPr lang="en-US" sz="2200" b="0" i="0" u="none" strike="noStrike" dirty="0">
                <a:solidFill>
                  <a:srgbClr val="000000"/>
                </a:solidFill>
                <a:effectLst/>
                <a:latin typeface="Times New Roman" panose="02020603050405020304" pitchFamily="18" charset="0"/>
              </a:rPr>
              <a:t> del Plan de Vida Independiente </a:t>
            </a:r>
            <a:r>
              <a:rPr lang="en-US" sz="2200" b="0" i="0" u="none" strike="noStrike" dirty="0">
                <a:effectLst/>
                <a:latin typeface="Times New Roman" panose="02020603050405020304" pitchFamily="18" charset="0"/>
              </a:rPr>
              <a:t>2025-2027 con </a:t>
            </a:r>
            <a:r>
              <a:rPr lang="en-US" sz="2200" b="0" i="0" u="none" strike="noStrike" dirty="0" err="1">
                <a:effectLst/>
                <a:latin typeface="Times New Roman" panose="02020603050405020304" pitchFamily="18" charset="0"/>
              </a:rPr>
              <a:t>el</a:t>
            </a:r>
            <a:r>
              <a:rPr lang="en-US" sz="2200" b="0" i="0" u="none" strike="noStrike" dirty="0">
                <a:effectLst/>
                <a:latin typeface="Times New Roman" panose="02020603050405020304" pitchFamily="18" charset="0"/>
              </a:rPr>
              <a:t> fin de </a:t>
            </a:r>
            <a:r>
              <a:rPr lang="en-US" sz="2200" b="0" i="0" u="none" strike="noStrike" dirty="0" err="1">
                <a:effectLst/>
                <a:latin typeface="Times New Roman" panose="02020603050405020304" pitchFamily="18" charset="0"/>
              </a:rPr>
              <a:t>explicar</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cómo</a:t>
            </a:r>
            <a:r>
              <a:rPr lang="en-US" sz="2200" b="0" i="0" u="none" strike="noStrike" dirty="0">
                <a:effectLst/>
                <a:latin typeface="Times New Roman" panose="02020603050405020304" pitchFamily="18" charset="0"/>
              </a:rPr>
              <a:t> acceder al </a:t>
            </a:r>
            <a:r>
              <a:rPr lang="en-US" sz="2200" b="0" i="0" u="none" strike="noStrike" dirty="0" err="1">
                <a:effectLst/>
                <a:latin typeface="Times New Roman" panose="02020603050405020304" pitchFamily="18" charset="0"/>
              </a:rPr>
              <a:t>formulario</a:t>
            </a:r>
            <a:r>
              <a:rPr lang="en-US" sz="2200" b="0" i="0" u="none" strike="noStrike" dirty="0">
                <a:effectLst/>
                <a:latin typeface="Times New Roman" panose="02020603050405020304" pitchFamily="18" charset="0"/>
              </a:rPr>
              <a:t> que </a:t>
            </a:r>
            <a:r>
              <a:rPr lang="en-US" sz="2200" b="0" i="0" u="none" strike="noStrike" dirty="0" err="1">
                <a:effectLst/>
                <a:latin typeface="Times New Roman" panose="02020603050405020304" pitchFamily="18" charset="0"/>
              </a:rPr>
              <a:t>recogerá</a:t>
            </a:r>
            <a:r>
              <a:rPr lang="en-US" sz="2200" b="0" i="0" u="none" strike="noStrike" dirty="0">
                <a:effectLst/>
                <a:latin typeface="Times New Roman" panose="02020603050405020304" pitchFamily="18" charset="0"/>
              </a:rPr>
              <a:t> las </a:t>
            </a:r>
            <a:r>
              <a:rPr lang="en-US" sz="2200" b="0" i="0" u="none" strike="noStrike" dirty="0" err="1">
                <a:effectLst/>
                <a:latin typeface="Times New Roman" panose="02020603050405020304" pitchFamily="18" charset="0"/>
              </a:rPr>
              <a:t>opiniones</a:t>
            </a:r>
            <a:r>
              <a:rPr lang="en-US" sz="2200" b="0" i="0" u="none" strike="noStrike" dirty="0">
                <a:effectLst/>
                <a:latin typeface="Times New Roman" panose="02020603050405020304" pitchFamily="18" charset="0"/>
              </a:rPr>
              <a:t> y </a:t>
            </a:r>
            <a:r>
              <a:rPr lang="en-US" sz="2200" b="0" i="0" u="none" strike="noStrike" dirty="0" err="1">
                <a:effectLst/>
                <a:latin typeface="Times New Roman" panose="02020603050405020304" pitchFamily="18" charset="0"/>
              </a:rPr>
              <a:t>comentarios</a:t>
            </a:r>
            <a:r>
              <a:rPr lang="en-US" sz="2200" b="0" i="0" u="none" strike="noStrike" dirty="0">
                <a:effectLst/>
                <a:latin typeface="Times New Roman" panose="02020603050405020304" pitchFamily="18" charset="0"/>
              </a:rPr>
              <a:t> de </a:t>
            </a:r>
            <a:r>
              <a:rPr lang="en-US" sz="2200" b="0" i="0" u="none" strike="noStrike" dirty="0" err="1">
                <a:effectLst/>
                <a:latin typeface="Times New Roman" panose="02020603050405020304" pitchFamily="18" charset="0"/>
              </a:rPr>
              <a:t>los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participantes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Todos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los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comentarios</a:t>
            </a:r>
            <a:r>
              <a:rPr lang="en-US" sz="2200" b="0" i="0" u="none" strike="noStrike" dirty="0">
                <a:effectLst/>
                <a:latin typeface="Times New Roman" panose="02020603050405020304" pitchFamily="18" charset="0"/>
              </a:rPr>
              <a:t> se </a:t>
            </a:r>
            <a:r>
              <a:rPr lang="en-US" sz="2200" b="0" i="0" u="none" strike="noStrike" dirty="0" err="1">
                <a:effectLst/>
                <a:latin typeface="Times New Roman" panose="02020603050405020304" pitchFamily="18" charset="0"/>
              </a:rPr>
              <a:t>deben</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recoger</a:t>
            </a:r>
            <a:r>
              <a:rPr lang="en-US" sz="2200" b="0" i="0" u="none" strike="noStrike" dirty="0">
                <a:effectLst/>
                <a:latin typeface="Times New Roman" panose="02020603050405020304" pitchFamily="18" charset="0"/>
              </a:rPr>
              <a:t> de forma virtual y </a:t>
            </a:r>
            <a:r>
              <a:rPr lang="en-US" sz="2200" b="0" i="0" u="none" strike="noStrike" dirty="0" err="1">
                <a:effectLst/>
                <a:latin typeface="Times New Roman" panose="02020603050405020304" pitchFamily="18" charset="0"/>
              </a:rPr>
              <a:t>utilizando</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el</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mismo</a:t>
            </a:r>
            <a:r>
              <a:rPr lang="en-US" sz="2200" b="0" i="0" u="none" strike="noStrike" dirty="0">
                <a:effectLst/>
                <a:latin typeface="Times New Roman" panose="02020603050405020304" pitchFamily="18" charset="0"/>
              </a:rPr>
              <a:t> enlace al </a:t>
            </a:r>
            <a:r>
              <a:rPr lang="en-US" sz="2200" b="0" i="0" u="none" strike="noStrike" dirty="0" err="1">
                <a:effectLst/>
                <a:latin typeface="Times New Roman" panose="02020603050405020304" pitchFamily="18" charset="0"/>
              </a:rPr>
              <a:t>formulario</a:t>
            </a:r>
            <a:r>
              <a:rPr lang="en-US" sz="2200" b="0" i="0" u="none" strike="noStrike" dirty="0">
                <a:effectLst/>
                <a:latin typeface="Times New Roman" panose="02020603050405020304" pitchFamily="18" charset="0"/>
              </a:rPr>
              <a:t>. </a:t>
            </a:r>
          </a:p>
          <a:p>
            <a:pPr marL="342900" indent="-342900" rtl="0">
              <a:spcBef>
                <a:spcPts val="0"/>
              </a:spcBef>
              <a:spcAft>
                <a:spcPts val="800"/>
              </a:spcAft>
              <a:buFont typeface="Arial" panose="020B0604020202020204" pitchFamily="34" charset="0"/>
              <a:buChar char="•"/>
            </a:pPr>
            <a:r>
              <a:rPr lang="en-US" sz="2200" b="0" i="0" u="none" strike="noStrike" dirty="0">
                <a:effectLst/>
                <a:latin typeface="Times New Roman" panose="02020603050405020304" pitchFamily="18" charset="0"/>
              </a:rPr>
              <a:t>Este </a:t>
            </a:r>
            <a:r>
              <a:rPr lang="en-US" sz="2200" b="0" i="0" u="none" strike="noStrike" dirty="0" err="1">
                <a:effectLst/>
                <a:latin typeface="Times New Roman" panose="02020603050405020304" pitchFamily="18" charset="0"/>
              </a:rPr>
              <a:t>espacio</a:t>
            </a:r>
            <a:r>
              <a:rPr lang="en-US" sz="2200" b="0" i="0" u="none" strike="noStrike" dirty="0">
                <a:effectLst/>
                <a:latin typeface="Times New Roman" panose="02020603050405020304" pitchFamily="18" charset="0"/>
              </a:rPr>
              <a:t> es para </a:t>
            </a:r>
            <a:r>
              <a:rPr lang="en-US" sz="2200" b="0" i="0" u="none" strike="noStrike" dirty="0" err="1">
                <a:effectLst/>
                <a:latin typeface="Times New Roman" panose="02020603050405020304" pitchFamily="18" charset="0"/>
              </a:rPr>
              <a:t>orientar</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sobre</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cómo</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darnos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su</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opinión</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sobre</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el</a:t>
            </a:r>
            <a:r>
              <a:rPr lang="en-US" sz="2200" b="0" i="0" u="none" strike="noStrike" dirty="0">
                <a:effectLst/>
                <a:latin typeface="Times New Roman" panose="02020603050405020304" pitchFamily="18" charset="0"/>
              </a:rPr>
              <a:t> plan, no se </a:t>
            </a:r>
            <a:r>
              <a:rPr lang="en-US" sz="2200" b="0" i="0" u="none" strike="noStrike" dirty="0" err="1">
                <a:effectLst/>
                <a:latin typeface="Times New Roman" panose="02020603050405020304" pitchFamily="18" charset="0"/>
              </a:rPr>
              <a:t>responderán</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dudas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sobre</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el</a:t>
            </a:r>
            <a:r>
              <a:rPr lang="en-US" sz="2200" b="0" i="0" u="none" strike="noStrike" dirty="0">
                <a:effectLst/>
                <a:latin typeface="Times New Roman" panose="02020603050405020304" pitchFamily="18" charset="0"/>
              </a:rPr>
              <a:t> plan </a:t>
            </a:r>
            <a:r>
              <a:rPr lang="en-US" sz="2200" b="0" i="0" u="none" strike="noStrike" dirty="0" err="1">
                <a:effectLst/>
                <a:latin typeface="Times New Roman" panose="02020603050405020304" pitchFamily="18" charset="0"/>
              </a:rPr>
              <a:t>sino</a:t>
            </a:r>
            <a:r>
              <a:rPr lang="en-US" sz="2200" b="0" i="0" u="none" strike="noStrike" dirty="0">
                <a:effectLst/>
                <a:latin typeface="Times New Roman" panose="02020603050405020304" pitchFamily="18" charset="0"/>
              </a:rPr>
              <a:t> que </a:t>
            </a:r>
            <a:r>
              <a:rPr lang="en-US" sz="2200" b="0" i="0" u="none" strike="noStrike" dirty="0" err="1">
                <a:effectLst/>
                <a:latin typeface="Times New Roman" panose="02020603050405020304" pitchFamily="18" charset="0"/>
              </a:rPr>
              <a:t>tendremos</a:t>
            </a:r>
            <a:r>
              <a:rPr lang="en-US" sz="2200" b="0" i="0" u="none" strike="noStrike" dirty="0">
                <a:effectLst/>
                <a:latin typeface="Times New Roman" panose="02020603050405020304" pitchFamily="18" charset="0"/>
              </a:rPr>
              <a:t> un </a:t>
            </a:r>
            <a:r>
              <a:rPr lang="en-US" sz="2200" b="0" i="0" u="none" strike="noStrike" dirty="0" err="1">
                <a:effectLst/>
                <a:latin typeface="Times New Roman" panose="02020603050405020304" pitchFamily="18" charset="0"/>
              </a:rPr>
              <a:t>espacio</a:t>
            </a:r>
            <a:r>
              <a:rPr lang="en-US" sz="2200" b="0" i="0" u="none" strike="noStrike" dirty="0">
                <a:effectLst/>
                <a:latin typeface="Times New Roman" panose="02020603050405020304" pitchFamily="18" charset="0"/>
              </a:rPr>
              <a:t> para </a:t>
            </a:r>
            <a:r>
              <a:rPr lang="en-US" sz="2200" b="0" i="0" u="none" strike="noStrike" dirty="0" err="1">
                <a:effectLst/>
                <a:latin typeface="Times New Roman" panose="02020603050405020304" pitchFamily="18" charset="0"/>
              </a:rPr>
              <a:t>comentarios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generales</a:t>
            </a:r>
            <a:r>
              <a:rPr lang="en-US" sz="2200" b="0" i="0" u="none" strike="noStrike" dirty="0">
                <a:effectLst/>
                <a:latin typeface="Times New Roman" panose="02020603050405020304" pitchFamily="18" charset="0"/>
              </a:rPr>
              <a:t> y luego </a:t>
            </a:r>
            <a:r>
              <a:rPr lang="en-US" sz="2200" b="0" i="0" u="none" strike="noStrike" dirty="0" err="1">
                <a:effectLst/>
                <a:latin typeface="Times New Roman" panose="02020603050405020304" pitchFamily="18" charset="0"/>
              </a:rPr>
              <a:t>nos</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pueden</a:t>
            </a:r>
            <a:r>
              <a:rPr lang="en-US" sz="2200" b="0" i="0" u="none" strike="noStrike" dirty="0">
                <a:effectLst/>
                <a:latin typeface="Times New Roman" panose="02020603050405020304" pitchFamily="18" charset="0"/>
              </a:rPr>
              <a:t> </a:t>
            </a:r>
            <a:r>
              <a:rPr lang="en-US" sz="2200" b="0" i="0" u="none" strike="noStrike" dirty="0" err="1">
                <a:effectLst/>
                <a:latin typeface="Times New Roman" panose="02020603050405020304" pitchFamily="18" charset="0"/>
              </a:rPr>
              <a:t>brindar</a:t>
            </a:r>
            <a:r>
              <a:rPr lang="en-US" sz="2200" b="0" i="0" u="none" strike="noStrike" dirty="0">
                <a:effectLst/>
                <a:latin typeface="Times New Roman" panose="02020603050405020304" pitchFamily="18" charset="0"/>
              </a:rPr>
              <a:t> sus </a:t>
            </a:r>
            <a:r>
              <a:rPr lang="en-US" sz="2200" b="0" i="0" u="none" strike="noStrike" dirty="0" err="1">
                <a:effectLst/>
                <a:latin typeface="Times New Roman" panose="02020603050405020304" pitchFamily="18" charset="0"/>
              </a:rPr>
              <a:t>opiniones</a:t>
            </a:r>
            <a:r>
              <a:rPr lang="en-US" sz="2200" b="0" i="0" u="none" strike="noStrike" dirty="0">
                <a:effectLst/>
                <a:latin typeface="Times New Roman" panose="02020603050405020304" pitchFamily="18" charset="0"/>
              </a:rPr>
              <a:t> y </a:t>
            </a:r>
            <a:r>
              <a:rPr lang="en-US" sz="2200" b="0" i="0" u="none" strike="noStrike" dirty="0" err="1">
                <a:effectLst/>
                <a:latin typeface="Times New Roman" panose="02020603050405020304" pitchFamily="18" charset="0"/>
              </a:rPr>
              <a:t>comentarios</a:t>
            </a:r>
            <a:r>
              <a:rPr lang="en-US" sz="2200" b="0" i="0" u="none" strike="noStrike" dirty="0">
                <a:effectLst/>
                <a:latin typeface="Times New Roman" panose="02020603050405020304" pitchFamily="18" charset="0"/>
              </a:rPr>
              <a:t> a </a:t>
            </a:r>
            <a:r>
              <a:rPr lang="en-US" sz="2200" b="0" i="0" u="none" strike="noStrike" dirty="0" err="1">
                <a:effectLst/>
                <a:latin typeface="Times New Roman" panose="02020603050405020304" pitchFamily="18" charset="0"/>
              </a:rPr>
              <a:t>través</a:t>
            </a:r>
            <a:r>
              <a:rPr lang="en-US" sz="2200" b="0" i="0" u="none" strike="noStrike" dirty="0">
                <a:effectLst/>
                <a:latin typeface="Times New Roman" panose="02020603050405020304" pitchFamily="18" charset="0"/>
              </a:rPr>
              <a:t> del </a:t>
            </a:r>
            <a:r>
              <a:rPr lang="en-US" sz="2200" b="0" i="0" u="none" strike="noStrike" dirty="0" err="1">
                <a:effectLst/>
                <a:latin typeface="Times New Roman" panose="02020603050405020304" pitchFamily="18" charset="0"/>
              </a:rPr>
              <a:t>formulario</a:t>
            </a:r>
            <a:r>
              <a:rPr lang="en-US" sz="2200" b="0" i="0" u="none" strike="noStrike" dirty="0">
                <a:effectLst/>
                <a:latin typeface="Times New Roman" panose="02020603050405020304" pitchFamily="18" charset="0"/>
              </a:rPr>
              <a:t> de </a:t>
            </a:r>
            <a:r>
              <a:rPr lang="en-US" sz="2200" b="0" i="0" u="none" strike="noStrike" dirty="0" err="1">
                <a:effectLst/>
                <a:latin typeface="Times New Roman" panose="02020603050405020304" pitchFamily="18" charset="0"/>
              </a:rPr>
              <a:t>opinión</a:t>
            </a:r>
            <a:r>
              <a:rPr lang="en-US" sz="2200" b="0" i="0" u="none" strike="noStrike" dirty="0">
                <a:effectLst/>
                <a:latin typeface="Times New Roman" panose="02020603050405020304" pitchFamily="18" charset="0"/>
              </a:rPr>
              <a:t>.</a:t>
            </a:r>
            <a:endParaRPr lang="en-US" sz="2200" b="0" dirty="0">
              <a:effectLst/>
            </a:endParaRPr>
          </a:p>
          <a:p>
            <a:pPr marL="342900" indent="-342900">
              <a:buFont typeface="Arial" panose="020B0604020202020204" pitchFamily="34" charset="0"/>
              <a:buChar char="•"/>
            </a:pPr>
            <a:r>
              <a:rPr lang="en-US" sz="2200" i="0" u="none" strike="noStrike" dirty="0">
                <a:effectLst/>
                <a:latin typeface="Times New Roman" panose="02020603050405020304" pitchFamily="18" charset="0"/>
              </a:rPr>
              <a:t>El </a:t>
            </a:r>
            <a:r>
              <a:rPr lang="en-US" sz="2200" i="0" u="none" strike="noStrike" dirty="0" err="1">
                <a:effectLst/>
                <a:latin typeface="Times New Roman" panose="02020603050405020304" pitchFamily="18" charset="0"/>
              </a:rPr>
              <a:t>periodo</a:t>
            </a:r>
            <a:r>
              <a:rPr lang="en-US" sz="2200" i="0" u="none" strike="noStrike" dirty="0">
                <a:effectLst/>
                <a:latin typeface="Times New Roman" panose="02020603050405020304" pitchFamily="18" charset="0"/>
              </a:rPr>
              <a:t> para </a:t>
            </a:r>
            <a:r>
              <a:rPr lang="en-US" sz="2200" i="0" u="none" strike="noStrike" dirty="0" err="1">
                <a:effectLst/>
                <a:latin typeface="Times New Roman" panose="02020603050405020304" pitchFamily="18" charset="0"/>
              </a:rPr>
              <a:t>recibir</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comentarios</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usando</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el</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formulario</a:t>
            </a:r>
            <a:r>
              <a:rPr lang="en-US" sz="2200" i="0" u="none" strike="noStrike" dirty="0">
                <a:effectLst/>
                <a:latin typeface="Times New Roman" panose="02020603050405020304" pitchFamily="18" charset="0"/>
              </a:rPr>
              <a:t> de </a:t>
            </a:r>
            <a:r>
              <a:rPr lang="en-US" sz="2200" i="0" u="none" strike="noStrike" dirty="0" err="1">
                <a:effectLst/>
                <a:latin typeface="Times New Roman" panose="02020603050405020304" pitchFamily="18" charset="0"/>
              </a:rPr>
              <a:t>opinión</a:t>
            </a:r>
            <a:r>
              <a:rPr lang="en-US" sz="2200" i="0" u="none" strike="noStrike" dirty="0">
                <a:effectLst/>
                <a:latin typeface="Times New Roman" panose="02020603050405020304" pitchFamily="18" charset="0"/>
              </a:rPr>
              <a:t> es </a:t>
            </a:r>
            <a:r>
              <a:rPr lang="en-US" sz="2200" i="0" u="none" strike="noStrike" dirty="0" err="1">
                <a:effectLst/>
                <a:latin typeface="Times New Roman" panose="02020603050405020304" pitchFamily="18" charset="0"/>
              </a:rPr>
              <a:t>desde</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el</a:t>
            </a:r>
            <a:r>
              <a:rPr lang="en-US" sz="2200" i="0" u="none" strike="noStrike" dirty="0">
                <a:effectLst/>
                <a:latin typeface="Times New Roman" panose="02020603050405020304" pitchFamily="18" charset="0"/>
              </a:rPr>
              <a:t> </a:t>
            </a:r>
            <a:r>
              <a:rPr lang="en-US" sz="2200" b="1" i="0" u="none" strike="noStrike" dirty="0">
                <a:effectLst/>
                <a:latin typeface="Times New Roman" panose="02020603050405020304" pitchFamily="18" charset="0"/>
              </a:rPr>
              <a:t>22 de </a:t>
            </a:r>
            <a:r>
              <a:rPr lang="en-US" sz="2200" b="1" i="0" u="none" strike="noStrike" dirty="0" err="1">
                <a:effectLst/>
                <a:latin typeface="Times New Roman" panose="02020603050405020304" pitchFamily="18" charset="0"/>
              </a:rPr>
              <a:t>abril</a:t>
            </a:r>
            <a:r>
              <a:rPr lang="en-US" sz="2200" b="1" i="0" u="none" strike="noStrike" dirty="0">
                <a:effectLst/>
                <a:latin typeface="Times New Roman" panose="02020603050405020304" pitchFamily="18" charset="0"/>
              </a:rPr>
              <a:t> al 10 de mayo de 2024. </a:t>
            </a:r>
            <a:r>
              <a:rPr lang="en-US" sz="2200" i="0" u="none" strike="noStrike" dirty="0" err="1">
                <a:effectLst/>
                <a:latin typeface="Times New Roman" panose="02020603050405020304" pitchFamily="18" charset="0"/>
              </a:rPr>
              <a:t>Así</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tienen</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amplio</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tiempo</a:t>
            </a:r>
            <a:r>
              <a:rPr lang="en-US" sz="2200" i="0" u="none" strike="noStrike" dirty="0">
                <a:effectLst/>
                <a:latin typeface="Times New Roman" panose="02020603050405020304" pitchFamily="18" charset="0"/>
              </a:rPr>
              <a:t> para leer </a:t>
            </a:r>
            <a:r>
              <a:rPr lang="en-US" sz="2200" i="0" u="none" strike="noStrike" dirty="0" err="1">
                <a:effectLst/>
                <a:latin typeface="Times New Roman" panose="02020603050405020304" pitchFamily="18" charset="0"/>
              </a:rPr>
              <a:t>el</a:t>
            </a:r>
            <a:r>
              <a:rPr lang="en-US" sz="2200" i="0" u="none" strike="noStrike" dirty="0">
                <a:effectLst/>
                <a:latin typeface="Times New Roman" panose="02020603050405020304" pitchFamily="18" charset="0"/>
              </a:rPr>
              <a:t> plan (disponible </a:t>
            </a:r>
            <a:r>
              <a:rPr lang="en-US" sz="2200" i="0" u="none" strike="noStrike" dirty="0" err="1">
                <a:effectLst/>
                <a:latin typeface="Times New Roman" panose="02020603050405020304" pitchFamily="18" charset="0"/>
              </a:rPr>
              <a:t>en</a:t>
            </a:r>
            <a:r>
              <a:rPr lang="en-US" sz="2200" i="0" u="none" strike="noStrike" dirty="0">
                <a:effectLst/>
                <a:latin typeface="Times New Roman" panose="02020603050405020304" pitchFamily="18" charset="0"/>
              </a:rPr>
              <a:t> la </a:t>
            </a:r>
            <a:r>
              <a:rPr lang="en-US" sz="2200" i="0" u="none" strike="noStrike" dirty="0" err="1">
                <a:effectLst/>
                <a:latin typeface="Times New Roman" panose="02020603050405020304" pitchFamily="18" charset="0"/>
              </a:rPr>
              <a:t>página</a:t>
            </a:r>
            <a:r>
              <a:rPr lang="en-US" sz="2200" i="0" u="none" strike="noStrike" dirty="0">
                <a:effectLst/>
                <a:latin typeface="Times New Roman" panose="02020603050405020304" pitchFamily="18" charset="0"/>
              </a:rPr>
              <a:t> web del </a:t>
            </a:r>
            <a:r>
              <a:rPr lang="en-US" sz="2200" i="0" u="none" strike="noStrike" dirty="0" err="1">
                <a:effectLst/>
                <a:latin typeface="Times New Roman" panose="02020603050405020304" pitchFamily="18" charset="0"/>
              </a:rPr>
              <a:t>Consejo</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Estatal</a:t>
            </a:r>
            <a:r>
              <a:rPr lang="en-US" sz="2200" i="0" u="none" strike="noStrike" dirty="0">
                <a:effectLst/>
                <a:latin typeface="Times New Roman" panose="02020603050405020304" pitchFamily="18" charset="0"/>
              </a:rPr>
              <a:t> de Vida Independiente) y </a:t>
            </a:r>
            <a:r>
              <a:rPr lang="en-US" sz="2200" i="0" u="none" strike="noStrike" dirty="0" err="1">
                <a:effectLst/>
                <a:latin typeface="Times New Roman" panose="02020603050405020304" pitchFamily="18" charset="0"/>
              </a:rPr>
              <a:t>completar</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el</a:t>
            </a:r>
            <a:r>
              <a:rPr lang="en-US" sz="2200" i="0" u="none" strike="noStrike" dirty="0">
                <a:effectLst/>
                <a:latin typeface="Times New Roman" panose="02020603050405020304" pitchFamily="18" charset="0"/>
              </a:rPr>
              <a:t> </a:t>
            </a:r>
            <a:r>
              <a:rPr lang="en-US" sz="2200" i="0" u="none" strike="noStrike" dirty="0" err="1">
                <a:effectLst/>
                <a:latin typeface="Times New Roman" panose="02020603050405020304" pitchFamily="18" charset="0"/>
              </a:rPr>
              <a:t>formulario</a:t>
            </a:r>
            <a:r>
              <a:rPr lang="en-US" sz="2200" i="0" u="none" strike="noStrike" dirty="0">
                <a:effectLst/>
                <a:latin typeface="Times New Roman" panose="02020603050405020304" pitchFamily="18" charset="0"/>
              </a:rPr>
              <a:t> de </a:t>
            </a:r>
            <a:r>
              <a:rPr lang="en-US" sz="2200" i="0" u="none" strike="noStrike" dirty="0" err="1">
                <a:effectLst/>
                <a:latin typeface="Times New Roman" panose="02020603050405020304" pitchFamily="18" charset="0"/>
              </a:rPr>
              <a:t>opinión</a:t>
            </a:r>
            <a:r>
              <a:rPr lang="en-US" sz="2200" i="0" u="none" strike="noStrike" dirty="0">
                <a:effectLst/>
                <a:latin typeface="Times New Roman" panose="02020603050405020304" pitchFamily="18" charset="0"/>
              </a:rPr>
              <a:t>. </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endParaRPr lang="es-P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696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CCE531-4E52-4C4E-AAFD-C3BE00FDCAAE}"/>
              </a:ext>
            </a:extLst>
          </p:cNvPr>
          <p:cNvSpPr txBox="1"/>
          <p:nvPr/>
        </p:nvSpPr>
        <p:spPr>
          <a:xfrm>
            <a:off x="318052" y="530087"/>
            <a:ext cx="11383617" cy="1107996"/>
          </a:xfrm>
          <a:prstGeom prst="rect">
            <a:avLst/>
          </a:prstGeom>
          <a:noFill/>
        </p:spPr>
        <p:txBody>
          <a:bodyPr wrap="square" rtlCol="0">
            <a:spAutoFit/>
          </a:bodyPr>
          <a:lstStyle/>
          <a:p>
            <a:pPr algn="ctr"/>
            <a:r>
              <a:rPr lang="es-PR" sz="2400" b="1" dirty="0">
                <a:latin typeface="Times New Roman" panose="02020603050405020304" pitchFamily="18" charset="0"/>
                <a:cs typeface="Times New Roman" panose="02020603050405020304" pitchFamily="18" charset="0"/>
              </a:rPr>
              <a:t>OPORTUNIDAD PARA COMENTAR SOBRE EL </a:t>
            </a:r>
            <a:br>
              <a:rPr lang="es-PR" sz="2400" b="1" dirty="0">
                <a:latin typeface="Times New Roman" panose="02020603050405020304" pitchFamily="18" charset="0"/>
                <a:cs typeface="Times New Roman" panose="02020603050405020304" pitchFamily="18" charset="0"/>
              </a:rPr>
            </a:br>
            <a:r>
              <a:rPr lang="es-PR" sz="2400" b="1" dirty="0">
                <a:latin typeface="Times New Roman" panose="02020603050405020304" pitchFamily="18" charset="0"/>
                <a:cs typeface="Times New Roman" panose="02020603050405020304" pitchFamily="18" charset="0"/>
              </a:rPr>
              <a:t>PLAN ESTATAL DE VIDA INDEPENDIENTE (Borrador) Año Fiscal: 2025 – 202</a:t>
            </a:r>
            <a:r>
              <a:rPr lang="en-US" sz="2400" b="1" dirty="0">
                <a:latin typeface="Times New Roman" panose="02020603050405020304" pitchFamily="18" charset="0"/>
                <a:cs typeface="Times New Roman" panose="02020603050405020304" pitchFamily="18" charset="0"/>
              </a:rPr>
              <a:t>7</a:t>
            </a:r>
            <a:endParaRPr lang="en-US" sz="2400" dirty="0">
              <a:latin typeface="Times New Roman" panose="02020603050405020304" pitchFamily="18" charset="0"/>
              <a:cs typeface="Times New Roman" panose="02020603050405020304" pitchFamily="18" charset="0"/>
            </a:endParaRPr>
          </a:p>
          <a:p>
            <a:endParaRPr lang="es-PR" dirty="0"/>
          </a:p>
        </p:txBody>
      </p:sp>
      <p:sp>
        <p:nvSpPr>
          <p:cNvPr id="4" name="TextBox 3">
            <a:extLst>
              <a:ext uri="{FF2B5EF4-FFF2-40B4-BE49-F238E27FC236}">
                <a16:creationId xmlns:a16="http://schemas.microsoft.com/office/drawing/2014/main" id="{7F2DC95B-18FC-437F-A6DC-79E26C889ABB}"/>
              </a:ext>
            </a:extLst>
          </p:cNvPr>
          <p:cNvSpPr txBox="1"/>
          <p:nvPr/>
        </p:nvSpPr>
        <p:spPr>
          <a:xfrm>
            <a:off x="552032" y="1721839"/>
            <a:ext cx="10801767" cy="5163080"/>
          </a:xfrm>
          <a:prstGeom prst="rect">
            <a:avLst/>
          </a:prstGeom>
          <a:noFill/>
        </p:spPr>
        <p:txBody>
          <a:bodyPr wrap="square" rtlCol="0">
            <a:spAutoFit/>
          </a:bodyPr>
          <a:lstStyle/>
          <a:p>
            <a:pPr>
              <a:lnSpc>
                <a:spcPct val="107000"/>
              </a:lnSpc>
              <a:spcAft>
                <a:spcPts val="800"/>
              </a:spcAft>
            </a:pPr>
            <a:r>
              <a:rPr lang="en-US" sz="2200" b="1" dirty="0" err="1">
                <a:latin typeface="Times New Roman" panose="02020603050405020304" pitchFamily="18" charset="0"/>
                <a:ea typeface="Calibri" panose="020F0502020204030204" pitchFamily="34" charset="0"/>
                <a:cs typeface="Times New Roman" panose="02020603050405020304" pitchFamily="18" charset="0"/>
              </a:rPr>
              <a:t>Procedimiento</a:t>
            </a:r>
            <a:r>
              <a:rPr lang="en-US" sz="2200" b="1" dirty="0">
                <a:latin typeface="Times New Roman" panose="02020603050405020304" pitchFamily="18" charset="0"/>
                <a:ea typeface="Calibri" panose="020F0502020204030204" pitchFamily="34" charset="0"/>
                <a:cs typeface="Times New Roman" panose="02020603050405020304" pitchFamily="18" charset="0"/>
              </a:rPr>
              <a:t> para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recopilar</a:t>
            </a:r>
            <a:r>
              <a:rPr lang="en-US" sz="2200" b="1" dirty="0">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b="1" dirty="0">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comentarios</a:t>
            </a:r>
            <a:r>
              <a:rPr lang="en-US" sz="2200" b="1" dirty="0">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públicos</a:t>
            </a:r>
            <a:r>
              <a:rPr lang="en-US" sz="2200" b="1"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endParaRPr lang="en-US" sz="22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200" dirty="0">
                <a:latin typeface="Times New Roman" panose="02020603050405020304" pitchFamily="18" charset="0"/>
                <a:ea typeface="Calibri" panose="020F0502020204030204" pitchFamily="34" charset="0"/>
                <a:cs typeface="Times New Roman" panose="02020603050405020304" pitchFamily="18" charset="0"/>
              </a:rPr>
              <a:t>Durante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dirty="0">
                <a:latin typeface="Times New Roman" panose="02020603050405020304" pitchFamily="18" charset="0"/>
                <a:ea typeface="Calibri" panose="020F0502020204030204" pitchFamily="34" charset="0"/>
                <a:cs typeface="Times New Roman" panose="02020603050405020304" pitchFamily="18" charset="0"/>
              </a:rPr>
              <a:t> día de hoy,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tendremos</a:t>
            </a:r>
            <a:r>
              <a:rPr lang="en-US" sz="2200" dirty="0">
                <a:latin typeface="Times New Roman" panose="02020603050405020304" pitchFamily="18" charset="0"/>
                <a:ea typeface="Calibri" panose="020F0502020204030204" pitchFamily="34" charset="0"/>
                <a:cs typeface="Times New Roman" panose="02020603050405020304" pitchFamily="18" charset="0"/>
              </a:rPr>
              <a:t> un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espacio</a:t>
            </a:r>
            <a:r>
              <a:rPr lang="en-US" sz="2200" dirty="0">
                <a:latin typeface="Times New Roman" panose="02020603050405020304" pitchFamily="18" charset="0"/>
                <a:ea typeface="Calibri" panose="020F0502020204030204" pitchFamily="34" charset="0"/>
                <a:cs typeface="Times New Roman" panose="02020603050405020304" pitchFamily="18" charset="0"/>
              </a:rPr>
              <a:t> para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comentarios</a:t>
            </a:r>
            <a:r>
              <a:rPr lang="en-US" sz="2200" dirty="0">
                <a:latin typeface="Times New Roman" panose="02020603050405020304" pitchFamily="18" charset="0"/>
                <a:ea typeface="Calibri" panose="020F0502020204030204" pitchFamily="34" charset="0"/>
                <a:cs typeface="Times New Roman" panose="02020603050405020304" pitchFamily="18" charset="0"/>
              </a:rPr>
              <a:t> y </a:t>
            </a:r>
            <a:r>
              <a:rPr lang="en-US" sz="2200" dirty="0" err="1">
                <a:latin typeface="Times New Roman" panose="02020603050405020304" pitchFamily="18" charset="0"/>
                <a:ea typeface="Calibri" panose="020F0502020204030204" pitchFamily="34" charset="0"/>
                <a:cs typeface="Times New Roman" panose="02020603050405020304" pitchFamily="18" charset="0"/>
              </a:rPr>
              <a:t>opiniones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generales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aproximadamente</a:t>
            </a:r>
            <a:r>
              <a:rPr lang="en-US" sz="2200" dirty="0">
                <a:latin typeface="Times New Roman" panose="02020603050405020304" pitchFamily="18" charset="0"/>
                <a:ea typeface="Calibri" panose="020F0502020204030204" pitchFamily="34" charset="0"/>
                <a:cs typeface="Times New Roman" panose="02020603050405020304" pitchFamily="18" charset="0"/>
              </a:rPr>
              <a:t> 3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minutos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por</a:t>
            </a:r>
            <a:r>
              <a:rPr lang="en-US" sz="2200" dirty="0">
                <a:latin typeface="Times New Roman" panose="02020603050405020304" pitchFamily="18" charset="0"/>
                <a:ea typeface="Calibri" panose="020F0502020204030204" pitchFamily="34" charset="0"/>
                <a:cs typeface="Times New Roman" panose="02020603050405020304" pitchFamily="18" charset="0"/>
              </a:rPr>
              <a:t> persona).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tomará</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minuta</a:t>
            </a:r>
            <a:r>
              <a:rPr lang="en-US" sz="2200" dirty="0">
                <a:latin typeface="Times New Roman" panose="02020603050405020304" pitchFamily="18" charset="0"/>
                <a:ea typeface="Calibri" panose="020F0502020204030204" pitchFamily="34" charset="0"/>
                <a:cs typeface="Times New Roman" panose="02020603050405020304" pitchFamily="18" charset="0"/>
              </a:rPr>
              <a:t> de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comentarios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generales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comentarios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específicos</a:t>
            </a:r>
            <a:r>
              <a:rPr lang="en-US" sz="2200" dirty="0">
                <a:latin typeface="Times New Roman" panose="02020603050405020304" pitchFamily="18" charset="0"/>
                <a:ea typeface="Calibri" panose="020F0502020204030204" pitchFamily="34" charset="0"/>
                <a:cs typeface="Times New Roman" panose="02020603050405020304" pitchFamily="18" charset="0"/>
              </a:rPr>
              <a:t> o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más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amplios</a:t>
            </a:r>
            <a:r>
              <a:rPr lang="en-US" sz="2200" dirty="0">
                <a:latin typeface="Times New Roman" panose="02020603050405020304" pitchFamily="18" charset="0"/>
                <a:ea typeface="Calibri" panose="020F0502020204030204" pitchFamily="34" charset="0"/>
                <a:cs typeface="Times New Roman" panose="02020603050405020304" pitchFamily="18" charset="0"/>
              </a:rPr>
              <a:t>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deben</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hacer</a:t>
            </a:r>
            <a:r>
              <a:rPr lang="en-US" sz="2200" dirty="0">
                <a:latin typeface="Times New Roman" panose="02020603050405020304" pitchFamily="18" charset="0"/>
                <a:ea typeface="Calibri" panose="020F0502020204030204" pitchFamily="34" charset="0"/>
                <a:cs typeface="Times New Roman" panose="02020603050405020304" pitchFamily="18" charset="0"/>
              </a:rPr>
              <a:t> a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través</a:t>
            </a:r>
            <a:r>
              <a:rPr lang="en-US" sz="2200" dirty="0">
                <a:latin typeface="Times New Roman" panose="02020603050405020304" pitchFamily="18" charset="0"/>
                <a:ea typeface="Calibri" panose="020F0502020204030204" pitchFamily="34" charset="0"/>
                <a:cs typeface="Times New Roman" panose="02020603050405020304" pitchFamily="18" charset="0"/>
              </a:rPr>
              <a:t> del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de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opinión</a:t>
            </a:r>
            <a:r>
              <a:rPr lang="en-US" sz="2200" dirty="0">
                <a:latin typeface="Times New Roman" panose="02020603050405020304" pitchFamily="18" charset="0"/>
                <a:ea typeface="Calibri" panose="020F0502020204030204" pitchFamily="34" charset="0"/>
                <a:cs typeface="Times New Roman" panose="02020603050405020304" pitchFamily="18" charset="0"/>
              </a:rPr>
              <a:t> virtual.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explicará</a:t>
            </a:r>
            <a:r>
              <a:rPr lang="en-US" sz="2200" dirty="0">
                <a:latin typeface="Times New Roman" panose="02020603050405020304" pitchFamily="18" charset="0"/>
                <a:ea typeface="Calibri" panose="020F0502020204030204" pitchFamily="34" charset="0"/>
                <a:cs typeface="Times New Roman" panose="02020603050405020304" pitchFamily="18" charset="0"/>
              </a:rPr>
              <a:t> la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manera</a:t>
            </a:r>
            <a:r>
              <a:rPr lang="en-US" sz="2200" dirty="0">
                <a:latin typeface="Times New Roman" panose="02020603050405020304" pitchFamily="18" charset="0"/>
                <a:ea typeface="Calibri" panose="020F0502020204030204" pitchFamily="34" charset="0"/>
                <a:cs typeface="Times New Roman" panose="02020603050405020304" pitchFamily="18" charset="0"/>
              </a:rPr>
              <a:t> de acceder a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este</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Arial" panose="020B0604020202020204" pitchFamily="34" charset="0"/>
              <a:buChar char="•"/>
            </a:pPr>
            <a:r>
              <a:rPr lang="en-US" sz="2200" dirty="0">
                <a:latin typeface="Times New Roman" panose="02020603050405020304" pitchFamily="18" charset="0"/>
                <a:ea typeface="Calibri" panose="020F0502020204030204" pitchFamily="34" charset="0"/>
                <a:cs typeface="Times New Roman" panose="02020603050405020304" pitchFamily="18" charset="0"/>
              </a:rPr>
              <a:t>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presentará</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dirty="0">
                <a:latin typeface="Times New Roman" panose="02020603050405020304" pitchFamily="18" charset="0"/>
                <a:ea typeface="Calibri" panose="020F0502020204030204" pitchFamily="34" charset="0"/>
                <a:cs typeface="Times New Roman" panose="02020603050405020304" pitchFamily="18" charset="0"/>
              </a:rPr>
              <a:t> enlace al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de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opinión</a:t>
            </a:r>
            <a:r>
              <a:rPr lang="en-US" sz="2200" dirty="0">
                <a:latin typeface="Times New Roman" panose="02020603050405020304" pitchFamily="18" charset="0"/>
                <a:ea typeface="Calibri" panose="020F0502020204030204" pitchFamily="34" charset="0"/>
                <a:cs typeface="Times New Roman" panose="02020603050405020304" pitchFamily="18" charset="0"/>
              </a:rPr>
              <a:t> y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explicarán</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dirty="0">
                <a:latin typeface="Times New Roman" panose="02020603050405020304" pitchFamily="18" charset="0"/>
                <a:ea typeface="Calibri" panose="020F0502020204030204" pitchFamily="34" charset="0"/>
                <a:cs typeface="Times New Roman" panose="02020603050405020304" pitchFamily="18" charset="0"/>
              </a:rPr>
              <a:t> pasos de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cómo</a:t>
            </a:r>
            <a:r>
              <a:rPr lang="en-US" sz="2200" dirty="0">
                <a:latin typeface="Times New Roman" panose="02020603050405020304" pitchFamily="18" charset="0"/>
                <a:ea typeface="Calibri" panose="020F0502020204030204" pitchFamily="34" charset="0"/>
                <a:cs typeface="Times New Roman" panose="02020603050405020304" pitchFamily="18" charset="0"/>
              </a:rPr>
              <a:t> acceder al enlace. Este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no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tiene</a:t>
            </a:r>
            <a:r>
              <a:rPr lang="en-US" sz="2200" dirty="0">
                <a:latin typeface="Times New Roman" panose="02020603050405020304" pitchFamily="18" charset="0"/>
                <a:ea typeface="Calibri" panose="020F0502020204030204" pitchFamily="34" charset="0"/>
                <a:cs typeface="Times New Roman" panose="02020603050405020304" pitchFamily="18" charset="0"/>
              </a:rPr>
              <a:t> que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llenar</a:t>
            </a:r>
            <a:r>
              <a:rPr lang="en-US" sz="2200" dirty="0">
                <a:latin typeface="Times New Roman" panose="02020603050405020304" pitchFamily="18" charset="0"/>
                <a:ea typeface="Calibri" panose="020F0502020204030204" pitchFamily="34" charset="0"/>
                <a:cs typeface="Times New Roman" panose="02020603050405020304" pitchFamily="18" charset="0"/>
              </a:rPr>
              <a:t> al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momento</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participantes</a:t>
            </a:r>
            <a:r>
              <a:rPr lang="en-US" sz="2200" dirty="0">
                <a:latin typeface="Times New Roman" panose="02020603050405020304" pitchFamily="18" charset="0"/>
                <a:ea typeface="Calibri" panose="020F0502020204030204" pitchFamily="34" charset="0"/>
                <a:cs typeface="Times New Roman" panose="02020603050405020304" pitchFamily="18" charset="0"/>
              </a:rPr>
              <a:t> de las vistas </a:t>
            </a:r>
            <a:r>
              <a:rPr lang="en-US" sz="2200" dirty="0" err="1">
                <a:latin typeface="Times New Roman" panose="02020603050405020304" pitchFamily="18" charset="0"/>
                <a:ea typeface="Calibri" panose="020F0502020204030204" pitchFamily="34" charset="0"/>
                <a:cs typeface="Times New Roman" panose="02020603050405020304" pitchFamily="18" charset="0"/>
              </a:rPr>
              <a:t>públicas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tienen</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desde</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b="1" dirty="0">
                <a:latin typeface="Times New Roman" panose="02020603050405020304" pitchFamily="18" charset="0"/>
                <a:ea typeface="Calibri" panose="020F0502020204030204" pitchFamily="34" charset="0"/>
                <a:cs typeface="Times New Roman" panose="02020603050405020304" pitchFamily="18" charset="0"/>
              </a:rPr>
              <a:t> 22 de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abril</a:t>
            </a:r>
            <a:r>
              <a:rPr lang="en-US" sz="2200" b="1" dirty="0">
                <a:latin typeface="Times New Roman" panose="02020603050405020304" pitchFamily="18" charset="0"/>
                <a:ea typeface="Calibri" panose="020F0502020204030204" pitchFamily="34" charset="0"/>
                <a:cs typeface="Times New Roman" panose="02020603050405020304" pitchFamily="18" charset="0"/>
              </a:rPr>
              <a:t> hasta </a:t>
            </a:r>
            <a:r>
              <a:rPr lang="en-US" sz="2200" b="1"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b="1" dirty="0">
                <a:latin typeface="Times New Roman" panose="02020603050405020304" pitchFamily="18" charset="0"/>
                <a:ea typeface="Calibri" panose="020F0502020204030204" pitchFamily="34" charset="0"/>
                <a:cs typeface="Times New Roman" panose="02020603050405020304" pitchFamily="18" charset="0"/>
              </a:rPr>
              <a:t> 10 de mayo de 2024 </a:t>
            </a:r>
            <a:r>
              <a:rPr lang="en-US" sz="2200" dirty="0">
                <a:latin typeface="Times New Roman" panose="02020603050405020304" pitchFamily="18" charset="0"/>
                <a:ea typeface="Calibri" panose="020F0502020204030204" pitchFamily="34" charset="0"/>
                <a:cs typeface="Times New Roman" panose="02020603050405020304" pitchFamily="18" charset="0"/>
              </a:rPr>
              <a:t>para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completar</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Todos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los</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comentarios</a:t>
            </a:r>
            <a:r>
              <a:rPr lang="en-US" sz="2200" dirty="0">
                <a:latin typeface="Times New Roman" panose="02020603050405020304" pitchFamily="18" charset="0"/>
                <a:ea typeface="Calibri" panose="020F0502020204030204" pitchFamily="34" charset="0"/>
                <a:cs typeface="Times New Roman" panose="02020603050405020304" pitchFamily="18" charset="0"/>
              </a:rPr>
              <a:t> se </a:t>
            </a:r>
            <a:r>
              <a:rPr lang="en-US" sz="2200" dirty="0" err="1">
                <a:latin typeface="Times New Roman" panose="02020603050405020304" pitchFamily="18" charset="0"/>
                <a:ea typeface="Calibri" panose="020F0502020204030204" pitchFamily="34" charset="0"/>
                <a:cs typeface="Times New Roman" panose="02020603050405020304" pitchFamily="18" charset="0"/>
              </a:rPr>
              <a:t>deben</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recoger</a:t>
            </a:r>
            <a:r>
              <a:rPr lang="en-US" sz="2200" dirty="0">
                <a:latin typeface="Times New Roman" panose="02020603050405020304" pitchFamily="18" charset="0"/>
                <a:ea typeface="Calibri" panose="020F0502020204030204" pitchFamily="34" charset="0"/>
                <a:cs typeface="Times New Roman" panose="02020603050405020304" pitchFamily="18" charset="0"/>
              </a:rPr>
              <a:t> de forma virtual y </a:t>
            </a:r>
            <a:r>
              <a:rPr lang="en-US" sz="2200" dirty="0" err="1">
                <a:latin typeface="Times New Roman" panose="02020603050405020304" pitchFamily="18" charset="0"/>
                <a:ea typeface="Calibri" panose="020F0502020204030204" pitchFamily="34" charset="0"/>
                <a:cs typeface="Times New Roman" panose="02020603050405020304" pitchFamily="18" charset="0"/>
              </a:rPr>
              <a:t>utilizando</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el</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mismo</a:t>
            </a:r>
            <a:r>
              <a:rPr lang="en-US" sz="2200" dirty="0">
                <a:latin typeface="Times New Roman" panose="02020603050405020304" pitchFamily="18" charset="0"/>
                <a:ea typeface="Calibri" panose="020F0502020204030204" pitchFamily="34" charset="0"/>
                <a:cs typeface="Times New Roman" panose="02020603050405020304" pitchFamily="18" charset="0"/>
              </a:rPr>
              <a:t> enlace al </a:t>
            </a:r>
            <a:r>
              <a:rPr lang="en-US" sz="2200" dirty="0" err="1">
                <a:latin typeface="Times New Roman" panose="02020603050405020304" pitchFamily="18" charset="0"/>
                <a:ea typeface="Calibri" panose="020F0502020204030204" pitchFamily="34" charset="0"/>
                <a:cs typeface="Times New Roman" panose="02020603050405020304" pitchFamily="18" charset="0"/>
              </a:rPr>
              <a:t>formulario</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Queremos</a:t>
            </a:r>
            <a:r>
              <a:rPr lang="en-US" sz="2200" dirty="0">
                <a:latin typeface="Times New Roman" panose="02020603050405020304" pitchFamily="18" charset="0"/>
                <a:ea typeface="Calibri" panose="020F0502020204030204" pitchFamily="34" charset="0"/>
                <a:cs typeface="Times New Roman" panose="02020603050405020304" pitchFamily="18" charset="0"/>
              </a:rPr>
              <a:t> saber </a:t>
            </a:r>
            <a:r>
              <a:rPr lang="en-US" sz="2200" dirty="0" err="1">
                <a:latin typeface="Times New Roman" panose="02020603050405020304" pitchFamily="18" charset="0"/>
                <a:ea typeface="Calibri" panose="020F0502020204030204" pitchFamily="34" charset="0"/>
                <a:cs typeface="Times New Roman" panose="02020603050405020304" pitchFamily="18" charset="0"/>
              </a:rPr>
              <a:t>su</a:t>
            </a:r>
            <a:r>
              <a:rPr lang="en-US" sz="2200" dirty="0">
                <a:latin typeface="Times New Roman" panose="02020603050405020304" pitchFamily="18" charset="0"/>
                <a:ea typeface="Calibri" panose="020F0502020204030204" pitchFamily="34" charset="0"/>
                <a:cs typeface="Times New Roman" panose="02020603050405020304" pitchFamily="18" charset="0"/>
              </a:rPr>
              <a:t> </a:t>
            </a:r>
            <a:r>
              <a:rPr lang="en-US" sz="2200" dirty="0" err="1">
                <a:latin typeface="Times New Roman" panose="02020603050405020304" pitchFamily="18" charset="0"/>
                <a:ea typeface="Calibri" panose="020F0502020204030204" pitchFamily="34" charset="0"/>
                <a:cs typeface="Times New Roman" panose="02020603050405020304" pitchFamily="18" charset="0"/>
              </a:rPr>
              <a:t>opinión</a:t>
            </a:r>
            <a:r>
              <a:rPr lang="en-US" sz="2200" dirty="0">
                <a:latin typeface="Times New Roman" panose="02020603050405020304" pitchFamily="18"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s-P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099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D84FB-5D02-47D2-98FD-4F01A02E2AEA}"/>
              </a:ext>
            </a:extLst>
          </p:cNvPr>
          <p:cNvSpPr>
            <a:spLocks noGrp="1"/>
          </p:cNvSpPr>
          <p:nvPr>
            <p:ph type="ctrTitle"/>
          </p:nvPr>
        </p:nvSpPr>
        <p:spPr>
          <a:xfrm>
            <a:off x="2761903" y="3429000"/>
            <a:ext cx="7501651" cy="1090938"/>
          </a:xfrm>
        </p:spPr>
        <p:txBody>
          <a:bodyPr anchor="b">
            <a:noAutofit/>
          </a:bodyPr>
          <a:lstStyle/>
          <a:p>
            <a:pPr algn="l"/>
            <a:r>
              <a:rPr lang="es-PR" sz="4000" b="1" dirty="0">
                <a:latin typeface="Times New Roman" panose="02020603050405020304" pitchFamily="18" charset="0"/>
                <a:cs typeface="Times New Roman" panose="02020603050405020304" pitchFamily="18" charset="0"/>
              </a:rPr>
              <a:t>Metas, objetivos, actividades y servicios del Plan Estatal de Vida Independiente 2025-2027 (Borrador) </a:t>
            </a:r>
            <a:endParaRPr lang="es-PR" sz="4000" b="1" dirty="0"/>
          </a:p>
        </p:txBody>
      </p:sp>
      <p:sp>
        <p:nvSpPr>
          <p:cNvPr id="3" name="TextBox 2">
            <a:extLst>
              <a:ext uri="{FF2B5EF4-FFF2-40B4-BE49-F238E27FC236}">
                <a16:creationId xmlns:a16="http://schemas.microsoft.com/office/drawing/2014/main" id="{4DD01D48-954F-3C46-4E7A-48A600249475}"/>
              </a:ext>
            </a:extLst>
          </p:cNvPr>
          <p:cNvSpPr txBox="1"/>
          <p:nvPr/>
        </p:nvSpPr>
        <p:spPr>
          <a:xfrm>
            <a:off x="2977662" y="4677508"/>
            <a:ext cx="6693876" cy="830997"/>
          </a:xfrm>
          <a:prstGeom prst="rect">
            <a:avLst/>
          </a:prstGeom>
          <a:noFill/>
        </p:spPr>
        <p:txBody>
          <a:bodyPr wrap="square" rtlCol="0">
            <a:spAutoFit/>
          </a:bodyPr>
          <a:lstStyle/>
          <a:p>
            <a:r>
              <a:rPr lang="es-PR" sz="2400" b="1" cap="none" dirty="0">
                <a:latin typeface="Times New Roman" panose="02020603050405020304" pitchFamily="18" charset="0"/>
                <a:cs typeface="Times New Roman" panose="02020603050405020304" pitchFamily="18" charset="0"/>
              </a:rPr>
              <a:t>La información aquí provista le permite responder al formulario de opinión</a:t>
            </a:r>
            <a:endParaRPr lang="en-PR" sz="2400" dirty="0"/>
          </a:p>
        </p:txBody>
      </p:sp>
    </p:spTree>
    <p:extLst>
      <p:ext uri="{BB962C8B-B14F-4D97-AF65-F5344CB8AC3E}">
        <p14:creationId xmlns:p14="http://schemas.microsoft.com/office/powerpoint/2010/main" val="61493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2A2A-D0E2-138C-A273-A05AC8606E8C}"/>
              </a:ext>
            </a:extLst>
          </p:cNvPr>
          <p:cNvSpPr>
            <a:spLocks noGrp="1"/>
          </p:cNvSpPr>
          <p:nvPr>
            <p:ph type="title"/>
          </p:nvPr>
        </p:nvSpPr>
        <p:spPr>
          <a:xfrm>
            <a:off x="838200" y="669925"/>
            <a:ext cx="10515600" cy="1580906"/>
          </a:xfrm>
        </p:spPr>
        <p:txBody>
          <a:bodyPr>
            <a:normAutofit/>
          </a:bodyPr>
          <a:lstStyle/>
          <a:p>
            <a:r>
              <a:rPr lang="es-ES" sz="3000" b="1" cap="none" dirty="0">
                <a:latin typeface="Times New Roman" panose="02020603050405020304" pitchFamily="18" charset="0"/>
                <a:cs typeface="Times New Roman" panose="02020603050405020304" pitchFamily="18" charset="0"/>
              </a:rPr>
              <a:t>META I: </a:t>
            </a:r>
            <a:r>
              <a:rPr lang="es-ES" sz="3000" cap="none" dirty="0">
                <a:latin typeface="Times New Roman" panose="02020603050405020304" pitchFamily="18" charset="0"/>
                <a:cs typeface="Times New Roman" panose="02020603050405020304" pitchFamily="18" charset="0"/>
              </a:rPr>
              <a:t>Las personas con impedimentos en Puerto Rico conocen y participan de la cultura, el movimiento y la filosofía de vida independiente.</a:t>
            </a:r>
            <a:endParaRPr lang="en-PR" sz="30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890584B3-C71B-0885-66A7-0921969DABBD}"/>
              </a:ext>
            </a:extLst>
          </p:cNvPr>
          <p:cNvSpPr txBox="1"/>
          <p:nvPr/>
        </p:nvSpPr>
        <p:spPr>
          <a:xfrm>
            <a:off x="838200" y="2250831"/>
            <a:ext cx="10515600" cy="5262979"/>
          </a:xfrm>
          <a:prstGeom prst="rect">
            <a:avLst/>
          </a:prstGeom>
          <a:noFill/>
        </p:spPr>
        <p:txBody>
          <a:bodyPr wrap="square" rtlCol="0">
            <a:spAutoFit/>
          </a:bodyPr>
          <a:lstStyle/>
          <a:p>
            <a:r>
              <a:rPr lang="es-ES_tradnl" sz="2200" b="1" dirty="0">
                <a:latin typeface="Times New Roman" panose="02020603050405020304" pitchFamily="18" charset="0"/>
                <a:ea typeface="Calibri" panose="020F0502020204030204" pitchFamily="34" charset="0"/>
                <a:cs typeface="Times New Roman" panose="02020603050405020304" pitchFamily="18" charset="0"/>
              </a:rPr>
              <a:t>Objetivo - 1.1</a:t>
            </a:r>
            <a:br>
              <a:rPr lang="es-ES_tradnl" sz="2200" b="1" dirty="0">
                <a:latin typeface="Times New Roman" panose="02020603050405020304" pitchFamily="18" charset="0"/>
                <a:ea typeface="Calibri" panose="020F0502020204030204" pitchFamily="34" charset="0"/>
                <a:cs typeface="Times New Roman" panose="02020603050405020304" pitchFamily="18" charset="0"/>
              </a:rPr>
            </a:br>
            <a:r>
              <a:rPr lang="es-ES" sz="2200" dirty="0">
                <a:latin typeface="Times New Roman" panose="02020603050405020304" pitchFamily="18" charset="0"/>
                <a:ea typeface="Calibri" panose="020F0502020204030204" pitchFamily="34" charset="0"/>
                <a:cs typeface="Times New Roman" panose="02020603050405020304" pitchFamily="18" charset="0"/>
              </a:rPr>
              <a:t>Durante la vigencia del Plan la Red de Vida Independiente </a:t>
            </a:r>
            <a:r>
              <a:rPr lang="es-ES_tradnl" sz="2200" dirty="0">
                <a:latin typeface="Times New Roman" panose="02020603050405020304" pitchFamily="18" charset="0"/>
                <a:ea typeface="Calibri" panose="020F0502020204030204" pitchFamily="34" charset="0"/>
                <a:cs typeface="Times New Roman" panose="02020603050405020304" pitchFamily="18" charset="0"/>
              </a:rPr>
              <a:t>las personas con impedimentos en Puerto Rico participarán del movimiento de vida independiente.</a:t>
            </a:r>
          </a:p>
          <a:p>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r>
              <a:rPr lang="es-PR" sz="2200" b="1" dirty="0">
                <a:latin typeface="Times New Roman" panose="02020603050405020304" pitchFamily="18" charset="0"/>
                <a:cs typeface="Times New Roman" panose="02020603050405020304" pitchFamily="18" charset="0"/>
              </a:rPr>
              <a:t>Actividades:</a:t>
            </a:r>
            <a:br>
              <a:rPr lang="es-PR" sz="2200" b="1" dirty="0">
                <a:latin typeface="Times New Roman" panose="02020603050405020304" pitchFamily="18" charset="0"/>
                <a:cs typeface="Times New Roman" panose="02020603050405020304" pitchFamily="18" charset="0"/>
              </a:rPr>
            </a:br>
            <a:br>
              <a:rPr lang="es-PR" sz="2200" b="1" dirty="0">
                <a:latin typeface="Times New Roman" panose="02020603050405020304" pitchFamily="18" charset="0"/>
                <a:cs typeface="Times New Roman" panose="02020603050405020304" pitchFamily="18" charset="0"/>
              </a:rPr>
            </a:br>
            <a:r>
              <a:rPr lang="es-PR" sz="2200" dirty="0">
                <a:latin typeface="Times New Roman" panose="02020603050405020304" pitchFamily="18" charset="0"/>
                <a:cs typeface="Times New Roman" panose="02020603050405020304" pitchFamily="18" charset="0"/>
              </a:rPr>
              <a:t>1.1.1 Organizar conversatorios focalizados en el aumento del conocimiento y el compromiso de las personas con impedimentos con la filosofía y movimiento de vida independiente. </a:t>
            </a:r>
          </a:p>
          <a:p>
            <a:endParaRPr lang="es-PR" sz="2200" dirty="0">
              <a:latin typeface="Times New Roman" panose="02020603050405020304" pitchFamily="18" charset="0"/>
              <a:ea typeface="Calibri" panose="020F0502020204030204" pitchFamily="34" charset="0"/>
              <a:cs typeface="Times New Roman" panose="02020603050405020304" pitchFamily="18" charset="0"/>
            </a:endParaRPr>
          </a:p>
          <a:p>
            <a:r>
              <a:rPr lang="es-ES" sz="2200" dirty="0">
                <a:latin typeface="Times New Roman" panose="02020603050405020304" pitchFamily="18" charset="0"/>
                <a:cs typeface="Times New Roman" panose="02020603050405020304" pitchFamily="18" charset="0"/>
              </a:rPr>
              <a:t>1.1.2 Realizar evaluación de necesidades para recopilar y validar las barreras que afectan la capacidad de las personas con impedimentos para vivir de forma independiente. </a:t>
            </a:r>
            <a:endParaRPr lang="es-ES_tradnl" sz="2200" dirty="0">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s-ES_tradnl" sz="1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endParaRPr lang="en-PR" dirty="0"/>
          </a:p>
        </p:txBody>
      </p:sp>
    </p:spTree>
    <p:extLst>
      <p:ext uri="{BB962C8B-B14F-4D97-AF65-F5344CB8AC3E}">
        <p14:creationId xmlns:p14="http://schemas.microsoft.com/office/powerpoint/2010/main" val="3018786898"/>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B61EAB5F-88FC-4FAE-AE3C-037A3C365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4C90D-2A62-4985-9618-3460247437B1}">
  <ds:schemaRefs>
    <ds:schemaRef ds:uri="http://schemas.microsoft.com/sharepoint/v3/contenttype/forms"/>
  </ds:schemaRefs>
</ds:datastoreItem>
</file>

<file path=customXml/itemProps3.xml><?xml version="1.0" encoding="utf-8"?>
<ds:datastoreItem xmlns:ds="http://schemas.openxmlformats.org/officeDocument/2006/customXml" ds:itemID="{788A2F88-55C5-4ED1-9541-807C65424763}">
  <ds:schemaRefs>
    <ds:schemaRef ds:uri="71af3243-3dd4-4a8d-8c0d-dd76da1f02a5"/>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http://purl.org/dc/dcmitype/"/>
    <ds:schemaRef ds:uri="16c05727-aa75-4e4a-9b5f-8a80a116589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2492</Words>
  <Application>Microsoft Macintosh PowerPoint</Application>
  <PresentationFormat>Widescreen</PresentationFormat>
  <Paragraphs>187</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Aptos</vt:lpstr>
      <vt:lpstr>Arial</vt:lpstr>
      <vt:lpstr>Arial Narrow</vt:lpstr>
      <vt:lpstr>Calibri</vt:lpstr>
      <vt:lpstr>Calibri Light</vt:lpstr>
      <vt:lpstr>Times New Roman</vt:lpstr>
      <vt:lpstr>Wingdings</vt:lpstr>
      <vt:lpstr>Office 2013 - 2022 Theme</vt:lpstr>
      <vt:lpstr>CONSEJO ESTATAL DE VIDA INDEPENDIENTE </vt:lpstr>
      <vt:lpstr>PowerPoint Presentation</vt:lpstr>
      <vt:lpstr>Red de Vida Independiente</vt:lpstr>
      <vt:lpstr>Título VII</vt:lpstr>
      <vt:lpstr>Plan Estatal de Vida Independiente</vt:lpstr>
      <vt:lpstr>PowerPoint Presentation</vt:lpstr>
      <vt:lpstr>PowerPoint Presentation</vt:lpstr>
      <vt:lpstr>Metas, objetivos, actividades y servicios del Plan Estatal de Vida Independiente 2025-2027 (Borrador) </vt:lpstr>
      <vt:lpstr>META I: Las personas con impedimentos en Puerto Rico conocen y participan de la cultura, el movimiento y la filosofía de vida independiente.</vt:lpstr>
      <vt:lpstr>META I: Las personas con impedimentos en Puerto Rico conocen y participan de la cultura, el movimiento y la filosofía de vida independiente.</vt:lpstr>
      <vt:lpstr>META I: Las personas con impedimentos en Puerto Rico conocen y participan de la cultura, el movimiento y la filosofía de vida independiente.</vt:lpstr>
      <vt:lpstr>META II: Las personas con impedimentos en Puerto Rico aumentan su independencia, empoderamiento y autodeterminación. </vt:lpstr>
      <vt:lpstr>META II: Las personas con impedimentos en Puerto Rico aumentan su independencia, empoderamiento y autodeterminación. </vt:lpstr>
      <vt:lpstr>META III: Las personas con impedimentos en Puerto Rico tienen acceso a la vida en comunidad. </vt:lpstr>
      <vt:lpstr>META III: Las personas con impedimentos en Puerto Rico tienen acceso a la vida en comunidad. </vt:lpstr>
      <vt:lpstr>META III: Las personas con impedimentos en Puerto Rico tienen acceso a la vida en comunidad. </vt:lpstr>
      <vt:lpstr>META III: Las personas con impedimentos en Puerto Rico tienen acceso a la vida en comunidad. </vt:lpstr>
      <vt:lpstr>META III: Las personas con impedimentos en Puerto Rico tienen acceso a la vida en comunidad. </vt:lpstr>
      <vt:lpstr>META III: Las personas con impedimentos en Puerto Rico tienen acceso a la vida en comunidad. </vt:lpstr>
      <vt:lpstr>META III: Las personas con impedimentos en Puerto Rico tienen acceso a la vida en comunidad. </vt:lpstr>
      <vt:lpstr>Red de Centros de Vida Independiente</vt:lpstr>
      <vt:lpstr>Servicios de vida independiente:</vt:lpstr>
      <vt:lpstr>Servicios de vida independiente:</vt:lpstr>
      <vt:lpstr>Queremos saber qué usted piensa</vt:lpstr>
      <vt:lpstr>Acceda al formulario para comentarios públicos aquí:</vt:lpstr>
      <vt:lpstr>Para presentar sus comentarios siga estos pasos:</vt:lpstr>
      <vt:lpstr>Gracias por su participación</vt:lpstr>
      <vt:lpstr>¡Muchas 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2020-04-30T13:40:42Z</dcterms:created>
  <dcterms:modified xsi:type="dcterms:W3CDTF">2024-04-22T21:48:43Z</dcterms:modified>
</cp:coreProperties>
</file>